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480" r:id="rId2"/>
    <p:sldId id="482" r:id="rId3"/>
    <p:sldId id="515" r:id="rId4"/>
    <p:sldId id="502" r:id="rId5"/>
    <p:sldId id="506" r:id="rId6"/>
    <p:sldId id="519" r:id="rId7"/>
    <p:sldId id="520" r:id="rId8"/>
    <p:sldId id="522" r:id="rId9"/>
    <p:sldId id="523" r:id="rId10"/>
    <p:sldId id="529" r:id="rId11"/>
    <p:sldId id="536" r:id="rId12"/>
    <p:sldId id="530" r:id="rId13"/>
    <p:sldId id="358" r:id="rId14"/>
    <p:sldId id="537" r:id="rId15"/>
    <p:sldId id="542" r:id="rId16"/>
    <p:sldId id="538" r:id="rId17"/>
    <p:sldId id="539" r:id="rId18"/>
    <p:sldId id="540" r:id="rId19"/>
    <p:sldId id="474" r:id="rId20"/>
    <p:sldId id="543" r:id="rId21"/>
    <p:sldId id="549" r:id="rId22"/>
    <p:sldId id="550" r:id="rId23"/>
    <p:sldId id="551" r:id="rId24"/>
    <p:sldId id="556" r:id="rId25"/>
    <p:sldId id="552" r:id="rId26"/>
    <p:sldId id="553" r:id="rId27"/>
    <p:sldId id="554" r:id="rId28"/>
    <p:sldId id="555" r:id="rId29"/>
    <p:sldId id="557" r:id="rId30"/>
    <p:sldId id="558" r:id="rId31"/>
    <p:sldId id="559" r:id="rId32"/>
    <p:sldId id="560" r:id="rId33"/>
    <p:sldId id="561" r:id="rId34"/>
    <p:sldId id="562" r:id="rId35"/>
    <p:sldId id="563" r:id="rId36"/>
    <p:sldId id="564" r:id="rId37"/>
    <p:sldId id="545" r:id="rId38"/>
    <p:sldId id="367" r:id="rId39"/>
    <p:sldId id="346" r:id="rId40"/>
    <p:sldId id="525" r:id="rId41"/>
    <p:sldId id="52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Lynn" initials="JL" lastIdx="1" clrIdx="0">
    <p:extLst>
      <p:ext uri="{19B8F6BF-5375-455C-9EA6-DF929625EA0E}">
        <p15:presenceInfo xmlns:p15="http://schemas.microsoft.com/office/powerpoint/2012/main" userId="2eb444fa5115e1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900"/>
    <a:srgbClr val="990033"/>
    <a:srgbClr val="99CCFF"/>
    <a:srgbClr val="E76809"/>
    <a:srgbClr val="DDDDDD"/>
    <a:srgbClr val="CC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5" autoAdjust="0"/>
  </p:normalViewPr>
  <p:slideViewPr>
    <p:cSldViewPr>
      <p:cViewPr varScale="1">
        <p:scale>
          <a:sx n="80" d="100"/>
          <a:sy n="80" d="100"/>
        </p:scale>
        <p:origin x="53" y="307"/>
      </p:cViewPr>
      <p:guideLst>
        <p:guide orient="horz" pos="2160"/>
        <p:guide pos="2880"/>
      </p:guideLst>
    </p:cSldViewPr>
  </p:slideViewPr>
  <p:notesTextViewPr>
    <p:cViewPr>
      <p:scale>
        <a:sx n="100" d="100"/>
        <a:sy n="100" d="100"/>
      </p:scale>
      <p:origin x="0" y="0"/>
    </p:cViewPr>
  </p:notesTextViewPr>
  <p:sorterViewPr>
    <p:cViewPr>
      <p:scale>
        <a:sx n="168" d="100"/>
        <a:sy n="168" d="100"/>
      </p:scale>
      <p:origin x="0" y="-40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8T10:06:03.832" idx="1">
    <p:pos x="5760" y="144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856FC-74D7-4A57-8CD6-3051500FC408}" type="datetimeFigureOut">
              <a:rPr lang="en-US" smtClean="0"/>
              <a:pPr/>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88C7E-27F5-4009-966D-F1784BFE49DA}" type="slidenum">
              <a:rPr lang="en-US" smtClean="0"/>
              <a:pPr/>
              <a:t>‹#›</a:t>
            </a:fld>
            <a:endParaRPr lang="en-US" dirty="0"/>
          </a:p>
        </p:txBody>
      </p:sp>
    </p:spTree>
    <p:extLst>
      <p:ext uri="{BB962C8B-B14F-4D97-AF65-F5344CB8AC3E}">
        <p14:creationId xmlns:p14="http://schemas.microsoft.com/office/powerpoint/2010/main" val="84783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88C7E-27F5-4009-966D-F1784BFE49DA}" type="slidenum">
              <a:rPr lang="en-US" smtClean="0"/>
              <a:pPr/>
              <a:t>1</a:t>
            </a:fld>
            <a:endParaRPr lang="en-US" dirty="0"/>
          </a:p>
        </p:txBody>
      </p:sp>
    </p:spTree>
    <p:extLst>
      <p:ext uri="{BB962C8B-B14F-4D97-AF65-F5344CB8AC3E}">
        <p14:creationId xmlns:p14="http://schemas.microsoft.com/office/powerpoint/2010/main" val="236803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23</a:t>
            </a:fld>
            <a:endParaRPr lang="en-US"/>
          </a:p>
        </p:txBody>
      </p:sp>
    </p:spTree>
    <p:extLst>
      <p:ext uri="{BB962C8B-B14F-4D97-AF65-F5344CB8AC3E}">
        <p14:creationId xmlns:p14="http://schemas.microsoft.com/office/powerpoint/2010/main" val="387048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0DD8324-B805-422D-925A-454C29A93586}"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29FCF86-6EE0-4FD9-8392-29820995D197}"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6DDE2F0-3FF2-44E9-866E-B5B818D1A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E3D54BE-BD2C-48AC-8DAF-744C7A32D5AF}"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F9EF59F-159A-4EA7-B68D-5DEF4A0CD4DA}"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590346F-34B1-4343-9471-C5FE7CF3DB44}"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9D3C4FC3-2005-4E18-83EA-907E2D9BB015}"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0BC43349-B718-4FDA-8C6A-963B1A4851ED}"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3BE94F46-415B-430C-BBA1-517E7E3E708B}"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A5E85C14-B0A0-42E6-A908-B6D7CC7AC665}"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24FBFC2-BC53-43C3-9DC1-54CE1CB365E3}"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B84E3B1-E297-4CDC-9F8A-32E6E403F0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Text Box 7"/>
          <p:cNvSpPr txBox="1">
            <a:spLocks noChangeArrowheads="1"/>
          </p:cNvSpPr>
          <p:nvPr/>
        </p:nvSpPr>
        <p:spPr bwMode="auto">
          <a:xfrm>
            <a:off x="2422525" y="5851525"/>
            <a:ext cx="184150" cy="457200"/>
          </a:xfrm>
          <a:prstGeom prst="rect">
            <a:avLst/>
          </a:prstGeom>
          <a:noFill/>
          <a:ln w="9525">
            <a:noFill/>
            <a:miter lim="800000"/>
            <a:headEnd/>
            <a:tailEnd/>
          </a:ln>
          <a:effectLst/>
        </p:spPr>
        <p:txBody>
          <a:bodyPr wrap="none">
            <a:spAutoFit/>
          </a:bodyPr>
          <a:lstStyle/>
          <a:p>
            <a:endParaRPr lang="en-US" altLang="en-US" dirty="0"/>
          </a:p>
        </p:txBody>
      </p:sp>
      <p:sp>
        <p:nvSpPr>
          <p:cNvPr id="85000" name="Text Box 8"/>
          <p:cNvSpPr txBox="1">
            <a:spLocks noChangeArrowheads="1"/>
          </p:cNvSpPr>
          <p:nvPr/>
        </p:nvSpPr>
        <p:spPr bwMode="auto">
          <a:xfrm>
            <a:off x="6461125" y="5394325"/>
            <a:ext cx="184150" cy="457200"/>
          </a:xfrm>
          <a:prstGeom prst="rect">
            <a:avLst/>
          </a:prstGeom>
          <a:noFill/>
          <a:ln w="9525">
            <a:noFill/>
            <a:miter lim="800000"/>
            <a:headEnd/>
            <a:tailEnd/>
          </a:ln>
          <a:effectLst/>
        </p:spPr>
        <p:txBody>
          <a:bodyPr wrap="none">
            <a:spAutoFit/>
          </a:bodyPr>
          <a:lstStyle/>
          <a:p>
            <a:endParaRPr lang="en-US" altLang="en-US" dirty="0"/>
          </a:p>
        </p:txBody>
      </p:sp>
      <p:sp>
        <p:nvSpPr>
          <p:cNvPr id="85001" name="Text Box 9"/>
          <p:cNvSpPr txBox="1">
            <a:spLocks noChangeArrowheads="1"/>
          </p:cNvSpPr>
          <p:nvPr/>
        </p:nvSpPr>
        <p:spPr bwMode="auto">
          <a:xfrm>
            <a:off x="2133600" y="4259263"/>
            <a:ext cx="381000" cy="457200"/>
          </a:xfrm>
          <a:prstGeom prst="rect">
            <a:avLst/>
          </a:prstGeom>
          <a:noFill/>
          <a:ln w="9525">
            <a:noFill/>
            <a:miter lim="800000"/>
            <a:headEnd/>
            <a:tailEnd/>
          </a:ln>
          <a:effectLst/>
        </p:spPr>
        <p:txBody>
          <a:bodyPr>
            <a:spAutoFit/>
          </a:bodyPr>
          <a:lstStyle/>
          <a:p>
            <a:pPr>
              <a:spcBef>
                <a:spcPct val="50000"/>
              </a:spcBef>
            </a:pPr>
            <a:endParaRPr lang="en-US" altLang="en-US" dirty="0"/>
          </a:p>
        </p:txBody>
      </p:sp>
      <p:sp>
        <p:nvSpPr>
          <p:cNvPr id="85002" name="Text Box 10"/>
          <p:cNvSpPr txBox="1">
            <a:spLocks noChangeArrowheads="1"/>
          </p:cNvSpPr>
          <p:nvPr/>
        </p:nvSpPr>
        <p:spPr bwMode="auto">
          <a:xfrm>
            <a:off x="2574925" y="3794125"/>
            <a:ext cx="184150" cy="457200"/>
          </a:xfrm>
          <a:prstGeom prst="rect">
            <a:avLst/>
          </a:prstGeom>
          <a:noFill/>
          <a:ln w="9525">
            <a:noFill/>
            <a:miter lim="800000"/>
            <a:headEnd/>
            <a:tailEnd/>
          </a:ln>
          <a:effectLst/>
        </p:spPr>
        <p:txBody>
          <a:bodyPr wrap="none">
            <a:spAutoFit/>
          </a:bodyPr>
          <a:lstStyle/>
          <a:p>
            <a:endParaRPr lang="en-US" altLang="en-US" dirty="0"/>
          </a:p>
        </p:txBody>
      </p:sp>
      <p:sp>
        <p:nvSpPr>
          <p:cNvPr id="2" name="Rectangle 1">
            <a:extLst>
              <a:ext uri="{FF2B5EF4-FFF2-40B4-BE49-F238E27FC236}">
                <a16:creationId xmlns:a16="http://schemas.microsoft.com/office/drawing/2014/main" id="{B8BC970B-678F-489E-B7FD-38CBBF8CE9BB}"/>
              </a:ext>
            </a:extLst>
          </p:cNvPr>
          <p:cNvSpPr/>
          <p:nvPr/>
        </p:nvSpPr>
        <p:spPr bwMode="auto">
          <a:xfrm>
            <a:off x="0" y="0"/>
            <a:ext cx="9144000" cy="6858000"/>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pic>
        <p:nvPicPr>
          <p:cNvPr id="11" name="Picture 10">
            <a:extLst>
              <a:ext uri="{FF2B5EF4-FFF2-40B4-BE49-F238E27FC236}">
                <a16:creationId xmlns:a16="http://schemas.microsoft.com/office/drawing/2014/main" id="{8A8F42A0-48F9-4C70-AED2-69545AC162B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0656" r="1949" b="1"/>
          <a:stretch/>
        </p:blipFill>
        <p:spPr>
          <a:xfrm>
            <a:off x="-139929" y="3285298"/>
            <a:ext cx="4709165" cy="3744832"/>
          </a:xfrm>
          <a:prstGeom prst="rect">
            <a:avLst/>
          </a:prstGeom>
          <a:effectLst>
            <a:softEdge rad="533400"/>
          </a:effectLst>
        </p:spPr>
      </p:pic>
      <p:pic>
        <p:nvPicPr>
          <p:cNvPr id="12" name="Picture 11">
            <a:extLst>
              <a:ext uri="{FF2B5EF4-FFF2-40B4-BE49-F238E27FC236}">
                <a16:creationId xmlns:a16="http://schemas.microsoft.com/office/drawing/2014/main" id="{11392852-76DD-457F-9D9F-E62A3EE5FA9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5092" r="25600" b="2"/>
          <a:stretch/>
        </p:blipFill>
        <p:spPr>
          <a:xfrm>
            <a:off x="-137165" y="-609600"/>
            <a:ext cx="4709165" cy="4501267"/>
          </a:xfrm>
          <a:prstGeom prst="rect">
            <a:avLst/>
          </a:prstGeom>
          <a:effectLst>
            <a:softEdge rad="533400"/>
          </a:effectLst>
        </p:spPr>
      </p:pic>
      <p:sp>
        <p:nvSpPr>
          <p:cNvPr id="13" name="Text Box 11">
            <a:extLst>
              <a:ext uri="{FF2B5EF4-FFF2-40B4-BE49-F238E27FC236}">
                <a16:creationId xmlns:a16="http://schemas.microsoft.com/office/drawing/2014/main" id="{BB7AB8DF-5370-4517-8EE2-0F21CB0E71CA}"/>
              </a:ext>
            </a:extLst>
          </p:cNvPr>
          <p:cNvSpPr txBox="1">
            <a:spLocks noChangeArrowheads="1"/>
          </p:cNvSpPr>
          <p:nvPr/>
        </p:nvSpPr>
        <p:spPr bwMode="auto">
          <a:xfrm>
            <a:off x="4206235" y="2438402"/>
            <a:ext cx="5013965" cy="2278062"/>
          </a:xfrm>
          <a:prstGeom prst="rect">
            <a:avLst/>
          </a:prstGeom>
        </p:spPr>
        <p:txBody>
          <a:bodyPr vert="horz" lIns="91440" tIns="45720" rIns="91440" bIns="45720" rtlCol="0" anchor="t">
            <a:normAutofit lnSpcReduction="10000"/>
          </a:bodyPr>
          <a:lstStyle/>
          <a:p>
            <a:pPr algn="ctr" eaLnBrk="1" hangingPunct="1">
              <a:lnSpc>
                <a:spcPct val="90000"/>
              </a:lnSpc>
              <a:spcAft>
                <a:spcPts val="600"/>
              </a:spcAft>
            </a:pPr>
            <a:r>
              <a:rPr lang="en-US" altLang="en-US" sz="5300" b="1" kern="1200" dirty="0">
                <a:ln w="22225">
                  <a:solidFill>
                    <a:schemeClr val="tx1"/>
                  </a:solidFill>
                  <a:prstDash val="solid"/>
                </a:ln>
                <a:solidFill>
                  <a:srgbClr val="FF0000"/>
                </a:solidFill>
                <a:effectLst>
                  <a:outerShdw blurRad="50800" dist="38100" algn="l" rotWithShape="0">
                    <a:prstClr val="black">
                      <a:alpha val="40000"/>
                    </a:prstClr>
                  </a:outerShdw>
                </a:effectLst>
                <a:latin typeface="Arial Black" panose="020B0A04020102020204" pitchFamily="34" charset="0"/>
                <a:ea typeface="+mj-ea"/>
                <a:cs typeface="+mj-cs"/>
              </a:rPr>
              <a:t>STRATEGIES OF TERRORISM</a:t>
            </a:r>
          </a:p>
          <a:p>
            <a:pPr eaLnBrk="1" hangingPunct="1">
              <a:lnSpc>
                <a:spcPct val="90000"/>
              </a:lnSpc>
              <a:spcAft>
                <a:spcPts val="600"/>
              </a:spcAft>
            </a:pPr>
            <a:endParaRPr lang="en-US" altLang="en-US" sz="3500" b="1" kern="1200" dirty="0">
              <a:ln>
                <a:solidFill>
                  <a:schemeClr val="tx1"/>
                </a:solidFill>
              </a:ln>
              <a:latin typeface="+mj-lt"/>
              <a:ea typeface="+mj-ea"/>
              <a:cs typeface="+mj-cs"/>
            </a:endParaRPr>
          </a:p>
        </p:txBody>
      </p:sp>
      <p:sp>
        <p:nvSpPr>
          <p:cNvPr id="14" name="Text Box 11">
            <a:extLst>
              <a:ext uri="{FF2B5EF4-FFF2-40B4-BE49-F238E27FC236}">
                <a16:creationId xmlns:a16="http://schemas.microsoft.com/office/drawing/2014/main" id="{FE419864-3240-4A08-B679-15266D5D5CDA}"/>
              </a:ext>
            </a:extLst>
          </p:cNvPr>
          <p:cNvSpPr txBox="1">
            <a:spLocks noChangeArrowheads="1"/>
          </p:cNvSpPr>
          <p:nvPr/>
        </p:nvSpPr>
        <p:spPr bwMode="auto">
          <a:xfrm>
            <a:off x="4443627" y="5638800"/>
            <a:ext cx="5309973" cy="1635639"/>
          </a:xfrm>
          <a:prstGeom prst="rect">
            <a:avLst/>
          </a:prstGeom>
        </p:spPr>
        <p:txBody>
          <a:bodyPr vert="horz" lIns="91440" tIns="45720" rIns="91440" bIns="45720" rtlCol="0" anchor="t">
            <a:normAutofit/>
          </a:bodyPr>
          <a:lstStyle/>
          <a:p>
            <a:pPr eaLnBrk="1" hangingPunct="1">
              <a:lnSpc>
                <a:spcPct val="90000"/>
              </a:lnSpc>
              <a:spcAft>
                <a:spcPts val="600"/>
              </a:spcAft>
            </a:pPr>
            <a:r>
              <a:rPr lang="en-US" altLang="en-US" sz="2800" b="1" kern="1200" dirty="0">
                <a:solidFill>
                  <a:srgbClr val="000000"/>
                </a:solidFill>
                <a:latin typeface="Arial Black" panose="020B0A04020102020204" pitchFamily="34" charset="0"/>
                <a:ea typeface="+mj-ea"/>
                <a:cs typeface="+mj-cs"/>
              </a:rPr>
              <a:t>John Lynn, </a:t>
            </a:r>
            <a:r>
              <a:rPr lang="en-US" altLang="en-US" sz="2800" b="1" kern="1200" dirty="0">
                <a:solidFill>
                  <a:schemeClr val="accent2">
                    <a:lumMod val="60000"/>
                    <a:lumOff val="40000"/>
                  </a:schemeClr>
                </a:solidFill>
                <a:latin typeface="Arial Black" panose="020B0A04020102020204" pitchFamily="34" charset="0"/>
                <a:ea typeface="+mj-ea"/>
                <a:cs typeface="+mj-cs"/>
              </a:rPr>
              <a:t>AC</a:t>
            </a:r>
            <a:r>
              <a:rPr lang="en-US" altLang="en-US" sz="2800" b="1" kern="1200" dirty="0">
                <a:solidFill>
                  <a:schemeClr val="accent2">
                    <a:lumMod val="75000"/>
                  </a:schemeClr>
                </a:solidFill>
                <a:latin typeface="Arial Black" panose="020B0A04020102020204" pitchFamily="34" charset="0"/>
                <a:ea typeface="+mj-ea"/>
                <a:cs typeface="+mj-cs"/>
              </a:rPr>
              <a:t>DIS</a:t>
            </a:r>
          </a:p>
          <a:p>
            <a:pPr eaLnBrk="1" hangingPunct="1">
              <a:lnSpc>
                <a:spcPct val="90000"/>
              </a:lnSpc>
              <a:spcAft>
                <a:spcPts val="600"/>
              </a:spcAft>
            </a:pPr>
            <a:r>
              <a:rPr lang="en-US" altLang="en-US" sz="2800" b="1" dirty="0">
                <a:solidFill>
                  <a:srgbClr val="000000"/>
                </a:solidFill>
                <a:latin typeface="Arial Black" panose="020B0A04020102020204" pitchFamily="34" charset="0"/>
                <a:ea typeface="+mj-ea"/>
                <a:cs typeface="+mj-cs"/>
              </a:rPr>
              <a:t>Department of History</a:t>
            </a:r>
            <a:endParaRPr lang="en-US" altLang="en-US" sz="2800" b="1" kern="1200" dirty="0">
              <a:solidFill>
                <a:srgbClr val="000000"/>
              </a:solidFill>
              <a:latin typeface="Arial Black" panose="020B0A04020102020204" pitchFamily="34" charset="0"/>
              <a:ea typeface="+mj-ea"/>
              <a:cs typeface="+mj-cs"/>
            </a:endParaRPr>
          </a:p>
          <a:p>
            <a:pPr eaLnBrk="1" hangingPunct="1">
              <a:lnSpc>
                <a:spcPct val="90000"/>
              </a:lnSpc>
              <a:spcAft>
                <a:spcPts val="600"/>
              </a:spcAft>
            </a:pPr>
            <a:endParaRPr lang="en-US" altLang="en-US" sz="3500" b="1" kern="1200" dirty="0">
              <a:solidFill>
                <a:srgbClr val="000000"/>
              </a:solidFill>
              <a:latin typeface="+mj-lt"/>
              <a:ea typeface="+mj-ea"/>
              <a:cs typeface="+mj-cs"/>
            </a:endParaRPr>
          </a:p>
        </p:txBody>
      </p:sp>
    </p:spTree>
    <p:extLst>
      <p:ext uri="{BB962C8B-B14F-4D97-AF65-F5344CB8AC3E}">
        <p14:creationId xmlns:p14="http://schemas.microsoft.com/office/powerpoint/2010/main" val="36950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612D57-2B2D-47B9-9BBC-34104381D544}"/>
              </a:ext>
            </a:extLst>
          </p:cNvPr>
          <p:cNvPicPr>
            <a:picLocks noChangeAspect="1"/>
          </p:cNvPicPr>
          <p:nvPr/>
        </p:nvPicPr>
        <p:blipFill rotWithShape="1">
          <a:blip r:embed="rId2">
            <a:extLst>
              <a:ext uri="{28A0092B-C50C-407E-A947-70E740481C1C}">
                <a14:useLocalDpi xmlns:a14="http://schemas.microsoft.com/office/drawing/2010/main" val="0"/>
              </a:ext>
            </a:extLst>
          </a:blip>
          <a:srcRect l="2500" t="3116" r="2500" b="3116"/>
          <a:stretch/>
        </p:blipFill>
        <p:spPr>
          <a:xfrm>
            <a:off x="8414" y="0"/>
            <a:ext cx="9135586" cy="6858000"/>
          </a:xfrm>
          <a:prstGeom prst="rect">
            <a:avLst/>
          </a:prstGeom>
        </p:spPr>
      </p:pic>
    </p:spTree>
    <p:extLst>
      <p:ext uri="{BB962C8B-B14F-4D97-AF65-F5344CB8AC3E}">
        <p14:creationId xmlns:p14="http://schemas.microsoft.com/office/powerpoint/2010/main" val="119658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606FC-5297-4867-9BCE-FE75D9794CD1}"/>
              </a:ext>
            </a:extLst>
          </p:cNvPr>
          <p:cNvSpPr txBox="1"/>
          <p:nvPr/>
        </p:nvSpPr>
        <p:spPr>
          <a:xfrm>
            <a:off x="5105400" y="152400"/>
            <a:ext cx="184731" cy="461665"/>
          </a:xfrm>
          <a:prstGeom prst="rect">
            <a:avLst/>
          </a:prstGeom>
          <a:noFill/>
        </p:spPr>
        <p:txBody>
          <a:bodyPr wrap="none" rtlCol="0">
            <a:spAutoFit/>
          </a:bodyPr>
          <a:lstStyle/>
          <a:p>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9CCF6DBC-F79B-495D-9716-7C4B887A2176}"/>
              </a:ext>
            </a:extLst>
          </p:cNvPr>
          <p:cNvSpPr txBox="1">
            <a:spLocks/>
          </p:cNvSpPr>
          <p:nvPr/>
        </p:nvSpPr>
        <p:spPr>
          <a:xfrm>
            <a:off x="-2931" y="0"/>
            <a:ext cx="9146931" cy="6248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3600" kern="0" dirty="0">
                <a:latin typeface="Arial Black" panose="020B0A04020102020204" pitchFamily="34" charset="0"/>
              </a:rPr>
              <a:t>Terrorists see themselves as </a:t>
            </a:r>
            <a:r>
              <a:rPr lang="en-US" sz="3600" kern="0" dirty="0">
                <a:solidFill>
                  <a:srgbClr val="FF0000"/>
                </a:solidFill>
                <a:latin typeface="Arial Black" panose="020B0A04020102020204" pitchFamily="34" charset="0"/>
              </a:rPr>
              <a:t>fighting</a:t>
            </a:r>
            <a:r>
              <a:rPr lang="en-US" sz="3600" kern="0" dirty="0">
                <a:latin typeface="Arial Black" panose="020B0A04020102020204" pitchFamily="34" charset="0"/>
              </a:rPr>
              <a:t> </a:t>
            </a:r>
            <a:r>
              <a:rPr lang="en-US" sz="3600" kern="0" dirty="0">
                <a:solidFill>
                  <a:srgbClr val="FF0000"/>
                </a:solidFill>
                <a:latin typeface="Arial Black" panose="020B0A04020102020204" pitchFamily="34" charset="0"/>
              </a:rPr>
              <a:t>a war to defend or promote an essential and just cause</a:t>
            </a:r>
            <a:r>
              <a:rPr lang="en-US" sz="3600" kern="0" dirty="0">
                <a:latin typeface="Arial Black" panose="020B0A04020102020204" pitchFamily="34" charset="0"/>
              </a:rPr>
              <a:t>.</a:t>
            </a:r>
          </a:p>
          <a:p>
            <a:pPr marL="0" indent="0" algn="ctr">
              <a:buFontTx/>
              <a:buNone/>
            </a:pPr>
            <a:endParaRPr lang="en-US" sz="3600" kern="0" dirty="0">
              <a:latin typeface="Arial Black" panose="020B0A04020102020204" pitchFamily="34" charset="0"/>
            </a:endParaRPr>
          </a:p>
          <a:p>
            <a:pPr marL="0" indent="0" algn="ctr">
              <a:buFontTx/>
              <a:buNone/>
            </a:pPr>
            <a:r>
              <a:rPr lang="en-US" sz="3600" kern="0" dirty="0">
                <a:latin typeface="Arial Black" panose="020B0A04020102020204" pitchFamily="34" charset="0"/>
              </a:rPr>
              <a:t>Terrorists are </a:t>
            </a:r>
            <a:r>
              <a:rPr lang="en-US" sz="3600" kern="0" dirty="0">
                <a:solidFill>
                  <a:srgbClr val="FF0000"/>
                </a:solidFill>
                <a:latin typeface="Arial Black" panose="020B0A04020102020204" pitchFamily="34" charset="0"/>
              </a:rPr>
              <a:t>“surprisingly normal,” </a:t>
            </a:r>
            <a:r>
              <a:rPr lang="en-US" sz="3600" kern="0" dirty="0">
                <a:latin typeface="Arial Black" panose="020B0A04020102020204" pitchFamily="34" charset="0"/>
              </a:rPr>
              <a:t>not clinically psychotic.</a:t>
            </a:r>
          </a:p>
          <a:p>
            <a:pPr marL="0" indent="0" algn="ctr">
              <a:buFontTx/>
              <a:buNone/>
            </a:pPr>
            <a:endParaRPr lang="en-US" sz="3600" kern="0" dirty="0">
              <a:latin typeface="Arial Black" panose="020B0A04020102020204" pitchFamily="34" charset="0"/>
            </a:endParaRPr>
          </a:p>
          <a:p>
            <a:pPr marL="0" indent="0" algn="ctr">
              <a:buFontTx/>
              <a:buNone/>
            </a:pPr>
            <a:r>
              <a:rPr lang="en-US" sz="3600" kern="0" dirty="0">
                <a:latin typeface="Arial Black" panose="020B0A04020102020204" pitchFamily="34" charset="0"/>
              </a:rPr>
              <a:t>Terrorists are </a:t>
            </a:r>
            <a:r>
              <a:rPr lang="en-US" sz="3600" kern="0" dirty="0">
                <a:solidFill>
                  <a:srgbClr val="FF0000"/>
                </a:solidFill>
                <a:latin typeface="Arial Black" panose="020B0A04020102020204" pitchFamily="34" charset="0"/>
              </a:rPr>
              <a:t>rational actors</a:t>
            </a:r>
            <a:r>
              <a:rPr lang="en-US" sz="3600" kern="0" dirty="0">
                <a:latin typeface="Arial Black" panose="020B0A04020102020204" pitchFamily="34" charset="0"/>
              </a:rPr>
              <a:t>.</a:t>
            </a:r>
          </a:p>
          <a:p>
            <a:pPr marL="0" indent="0" algn="ctr">
              <a:buFontTx/>
              <a:buNone/>
            </a:pPr>
            <a:endParaRPr lang="en-US" sz="3600" kern="0" dirty="0">
              <a:latin typeface="Arial Black" panose="020B0A04020102020204" pitchFamily="34" charset="0"/>
            </a:endParaRPr>
          </a:p>
          <a:p>
            <a:pPr marL="0" indent="0" algn="ctr">
              <a:buFontTx/>
              <a:buNone/>
            </a:pPr>
            <a:r>
              <a:rPr lang="en-US" sz="3600" kern="0" dirty="0">
                <a:latin typeface="Arial Black" panose="020B0A04020102020204" pitchFamily="34" charset="0"/>
              </a:rPr>
              <a:t>And, being rational actors at war, </a:t>
            </a:r>
            <a:r>
              <a:rPr lang="en-US" sz="3600" kern="0" dirty="0">
                <a:solidFill>
                  <a:srgbClr val="FF0000"/>
                </a:solidFill>
                <a:latin typeface="Arial Black" panose="020B0A04020102020204" pitchFamily="34" charset="0"/>
              </a:rPr>
              <a:t>they pursue strategies</a:t>
            </a:r>
            <a:r>
              <a:rPr lang="en-US" sz="3600" kern="0" dirty="0">
                <a:latin typeface="Arial Black" panose="020B0A04020102020204" pitchFamily="34" charset="0"/>
              </a:rPr>
              <a:t>.</a:t>
            </a:r>
          </a:p>
          <a:p>
            <a:pPr marL="0" indent="0">
              <a:buFontTx/>
              <a:buNone/>
            </a:pPr>
            <a:endParaRPr lang="en-US" sz="3600" kern="0" dirty="0">
              <a:latin typeface="Arial Black" panose="020B0A04020102020204" pitchFamily="34" charset="0"/>
            </a:endParaRPr>
          </a:p>
          <a:p>
            <a:endParaRPr lang="en-US" kern="0" dirty="0"/>
          </a:p>
        </p:txBody>
      </p:sp>
    </p:spTree>
    <p:extLst>
      <p:ext uri="{BB962C8B-B14F-4D97-AF65-F5344CB8AC3E}">
        <p14:creationId xmlns:p14="http://schemas.microsoft.com/office/powerpoint/2010/main" val="97148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56633-3547-47D3-8FFC-25E34250959D}"/>
              </a:ext>
            </a:extLst>
          </p:cNvPr>
          <p:cNvSpPr txBox="1"/>
          <p:nvPr/>
        </p:nvSpPr>
        <p:spPr>
          <a:xfrm>
            <a:off x="-76200" y="-31376"/>
            <a:ext cx="9334500" cy="6878806"/>
          </a:xfrm>
          <a:prstGeom prst="rect">
            <a:avLst/>
          </a:prstGeom>
          <a:noFill/>
        </p:spPr>
        <p:txBody>
          <a:bodyPr wrap="square" rtlCol="0">
            <a:spAutoFit/>
          </a:bodyPr>
          <a:lstStyle/>
          <a:p>
            <a:r>
              <a:rPr lang="en-US" sz="4900" dirty="0">
                <a:solidFill>
                  <a:srgbClr val="FF0000"/>
                </a:solidFill>
                <a:latin typeface="Arial Black" panose="020B0A04020102020204" pitchFamily="34" charset="0"/>
              </a:rPr>
              <a:t>WAR AIMS, GOALS – </a:t>
            </a:r>
          </a:p>
          <a:p>
            <a:r>
              <a:rPr lang="en-US" sz="4900" dirty="0">
                <a:latin typeface="Arial Black" panose="020B0A04020102020204" pitchFamily="34" charset="0"/>
              </a:rPr>
              <a:t>	The purpose of the war</a:t>
            </a:r>
            <a:endParaRPr lang="en-US" sz="3600" dirty="0">
              <a:latin typeface="Arial Black" panose="020B0A04020102020204" pitchFamily="34" charset="0"/>
            </a:endParaRPr>
          </a:p>
          <a:p>
            <a:r>
              <a:rPr lang="en-US" sz="4900" dirty="0">
                <a:solidFill>
                  <a:srgbClr val="FF0000"/>
                </a:solidFill>
                <a:latin typeface="Arial Black" panose="020B0A04020102020204" pitchFamily="34" charset="0"/>
              </a:rPr>
              <a:t>STRATEGIES</a:t>
            </a:r>
            <a:r>
              <a:rPr lang="en-US" sz="4900" dirty="0">
                <a:latin typeface="Arial Black" panose="020B0A04020102020204" pitchFamily="34" charset="0"/>
              </a:rPr>
              <a:t> –</a:t>
            </a:r>
          </a:p>
          <a:p>
            <a:r>
              <a:rPr lang="en-US" sz="4900" dirty="0">
                <a:latin typeface="Arial Black" panose="020B0A04020102020204" pitchFamily="34" charset="0"/>
              </a:rPr>
              <a:t>	How to conduct a war</a:t>
            </a:r>
          </a:p>
          <a:p>
            <a:r>
              <a:rPr lang="en-US" sz="4900" dirty="0">
                <a:solidFill>
                  <a:srgbClr val="FF0000"/>
                </a:solidFill>
                <a:latin typeface="Arial Black" panose="020B0A04020102020204" pitchFamily="34" charset="0"/>
              </a:rPr>
              <a:t>TACTICS</a:t>
            </a:r>
            <a:r>
              <a:rPr lang="en-US" sz="4900" dirty="0">
                <a:latin typeface="Arial Black" panose="020B0A04020102020204" pitchFamily="34" charset="0"/>
              </a:rPr>
              <a:t> –</a:t>
            </a:r>
          </a:p>
          <a:p>
            <a:r>
              <a:rPr lang="en-US" sz="4900" dirty="0">
                <a:latin typeface="Arial Black" panose="020B0A04020102020204" pitchFamily="34" charset="0"/>
              </a:rPr>
              <a:t>	How to fight a battle</a:t>
            </a:r>
          </a:p>
          <a:p>
            <a:r>
              <a:rPr lang="en-US" sz="4900" dirty="0">
                <a:solidFill>
                  <a:srgbClr val="FF0000"/>
                </a:solidFill>
                <a:latin typeface="Arial Black" panose="020B0A04020102020204" pitchFamily="34" charset="0"/>
              </a:rPr>
              <a:t>STRATAGEMS </a:t>
            </a:r>
            <a:r>
              <a:rPr lang="en-US" sz="4900" dirty="0">
                <a:latin typeface="Arial Black" panose="020B0A04020102020204" pitchFamily="34" charset="0"/>
              </a:rPr>
              <a:t>–</a:t>
            </a:r>
          </a:p>
          <a:p>
            <a:r>
              <a:rPr lang="en-US" sz="4900" dirty="0">
                <a:latin typeface="Arial Black" panose="020B0A04020102020204" pitchFamily="34" charset="0"/>
              </a:rPr>
              <a:t>	Tactics of deceiving or</a:t>
            </a:r>
          </a:p>
          <a:p>
            <a:r>
              <a:rPr lang="en-US" sz="4900" dirty="0">
                <a:latin typeface="Arial Black" panose="020B0A04020102020204" pitchFamily="34" charset="0"/>
              </a:rPr>
              <a:t>	outwitting the enemy</a:t>
            </a:r>
          </a:p>
        </p:txBody>
      </p:sp>
    </p:spTree>
    <p:extLst>
      <p:ext uri="{BB962C8B-B14F-4D97-AF65-F5344CB8AC3E}">
        <p14:creationId xmlns:p14="http://schemas.microsoft.com/office/powerpoint/2010/main" val="280734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1B6391-6B96-42DE-A0B5-0BE3003C929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0417" y="1371600"/>
            <a:ext cx="8178799" cy="4231024"/>
          </a:xfrm>
          <a:prstGeom prst="rect">
            <a:avLst/>
          </a:prstGeom>
          <a:noFill/>
        </p:spPr>
      </p:pic>
      <p:sp>
        <p:nvSpPr>
          <p:cNvPr id="2" name="TextBox 1">
            <a:extLst>
              <a:ext uri="{FF2B5EF4-FFF2-40B4-BE49-F238E27FC236}">
                <a16:creationId xmlns:a16="http://schemas.microsoft.com/office/drawing/2014/main" id="{8D522452-161F-4073-8B49-D2E84DD63230}"/>
              </a:ext>
            </a:extLst>
          </p:cNvPr>
          <p:cNvSpPr txBox="1"/>
          <p:nvPr/>
        </p:nvSpPr>
        <p:spPr>
          <a:xfrm>
            <a:off x="990600" y="457200"/>
            <a:ext cx="7362080" cy="646331"/>
          </a:xfrm>
          <a:prstGeom prst="rect">
            <a:avLst/>
          </a:prstGeom>
          <a:noFill/>
        </p:spPr>
        <p:txBody>
          <a:bodyPr wrap="none" rtlCol="0">
            <a:spAutoFit/>
          </a:bodyPr>
          <a:lstStyle/>
          <a:p>
            <a:r>
              <a:rPr lang="en-US" sz="3600" dirty="0">
                <a:solidFill>
                  <a:srgbClr val="FF0000"/>
                </a:solidFill>
                <a:latin typeface="Arial Black" panose="020B0A04020102020204" pitchFamily="34" charset="0"/>
              </a:rPr>
              <a:t>Four Strategies of Terrorism</a:t>
            </a:r>
          </a:p>
        </p:txBody>
      </p:sp>
      <p:sp>
        <p:nvSpPr>
          <p:cNvPr id="3" name="Rectangle 2">
            <a:extLst>
              <a:ext uri="{FF2B5EF4-FFF2-40B4-BE49-F238E27FC236}">
                <a16:creationId xmlns:a16="http://schemas.microsoft.com/office/drawing/2014/main" id="{BA556A71-11A7-4920-91F6-ED2D5F5F96A4}"/>
              </a:ext>
            </a:extLst>
          </p:cNvPr>
          <p:cNvSpPr/>
          <p:nvPr/>
        </p:nvSpPr>
        <p:spPr bwMode="auto">
          <a:xfrm>
            <a:off x="7391399" y="1483976"/>
            <a:ext cx="1269999" cy="4231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5" name="Rectangle 4">
            <a:extLst>
              <a:ext uri="{FF2B5EF4-FFF2-40B4-BE49-F238E27FC236}">
                <a16:creationId xmlns:a16="http://schemas.microsoft.com/office/drawing/2014/main" id="{EB8A34B9-9836-4541-805A-21C736C1227F}"/>
              </a:ext>
            </a:extLst>
          </p:cNvPr>
          <p:cNvSpPr/>
          <p:nvPr/>
        </p:nvSpPr>
        <p:spPr bwMode="auto">
          <a:xfrm>
            <a:off x="2286000" y="4343400"/>
            <a:ext cx="53340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6" name="Rectangle 5">
            <a:extLst>
              <a:ext uri="{FF2B5EF4-FFF2-40B4-BE49-F238E27FC236}">
                <a16:creationId xmlns:a16="http://schemas.microsoft.com/office/drawing/2014/main" id="{B3C43C16-DD93-4C3C-9275-31F5DBBED73D}"/>
              </a:ext>
            </a:extLst>
          </p:cNvPr>
          <p:cNvSpPr/>
          <p:nvPr/>
        </p:nvSpPr>
        <p:spPr bwMode="auto">
          <a:xfrm>
            <a:off x="3657600" y="2801816"/>
            <a:ext cx="39624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4" name="TextBox 3">
            <a:extLst>
              <a:ext uri="{FF2B5EF4-FFF2-40B4-BE49-F238E27FC236}">
                <a16:creationId xmlns:a16="http://schemas.microsoft.com/office/drawing/2014/main" id="{F374E8F4-7A5C-4487-9CB9-9ED28D99A482}"/>
              </a:ext>
            </a:extLst>
          </p:cNvPr>
          <p:cNvSpPr txBox="1"/>
          <p:nvPr/>
        </p:nvSpPr>
        <p:spPr>
          <a:xfrm>
            <a:off x="304800" y="5715000"/>
            <a:ext cx="5357813" cy="523220"/>
          </a:xfrm>
          <a:prstGeom prst="rect">
            <a:avLst/>
          </a:prstGeom>
          <a:noFill/>
        </p:spPr>
        <p:txBody>
          <a:bodyPr wrap="none" rtlCol="0">
            <a:spAutoFit/>
          </a:bodyPr>
          <a:lstStyle/>
          <a:p>
            <a:r>
              <a:rPr lang="en-US" sz="2800" dirty="0">
                <a:solidFill>
                  <a:srgbClr val="FF0000"/>
                </a:solidFill>
                <a:latin typeface="Arial Black" panose="020B0A04020102020204" pitchFamily="34" charset="0"/>
              </a:rPr>
              <a:t>STRONG                  WEAK</a:t>
            </a:r>
          </a:p>
        </p:txBody>
      </p:sp>
    </p:spTree>
    <p:extLst>
      <p:ext uri="{BB962C8B-B14F-4D97-AF65-F5344CB8AC3E}">
        <p14:creationId xmlns:p14="http://schemas.microsoft.com/office/powerpoint/2010/main" val="378715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A2A54-045A-4F81-AF5E-C07ED07B8EA4}"/>
              </a:ext>
            </a:extLst>
          </p:cNvPr>
          <p:cNvSpPr>
            <a:spLocks noGrp="1"/>
          </p:cNvSpPr>
          <p:nvPr>
            <p:ph idx="1"/>
          </p:nvPr>
        </p:nvSpPr>
        <p:spPr>
          <a:xfrm>
            <a:off x="0" y="0"/>
            <a:ext cx="9144000" cy="5943600"/>
          </a:xfrm>
        </p:spPr>
        <p:txBody>
          <a:bodyPr/>
          <a:lstStyle/>
          <a:p>
            <a:pPr marL="0" indent="0" algn="ctr">
              <a:buNone/>
            </a:pPr>
            <a:r>
              <a:rPr lang="en-US" sz="4000" dirty="0">
                <a:solidFill>
                  <a:srgbClr val="FF0000"/>
                </a:solidFill>
                <a:latin typeface="Arial Black" panose="020B0A04020102020204" pitchFamily="34" charset="0"/>
              </a:rPr>
              <a:t>INTIMIDATION</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Primary for </a:t>
            </a:r>
            <a:r>
              <a:rPr lang="en-US" u="sng" dirty="0">
                <a:solidFill>
                  <a:srgbClr val="FF0000"/>
                </a:solidFill>
                <a:latin typeface="Arial Black" panose="020B0A04020102020204" pitchFamily="34" charset="0"/>
              </a:rPr>
              <a:t>Strong-Capacity</a:t>
            </a:r>
            <a:r>
              <a:rPr lang="en-US" dirty="0">
                <a:latin typeface="Arial Black" panose="020B0A04020102020204" pitchFamily="34" charset="0"/>
              </a:rPr>
              <a:t> Terrorists</a:t>
            </a:r>
          </a:p>
          <a:p>
            <a:pPr marL="400050" lvl="1" indent="0">
              <a:buNone/>
            </a:pPr>
            <a:r>
              <a:rPr lang="en-US" dirty="0">
                <a:latin typeface="Arial Black" panose="020B0A04020102020204" pitchFamily="34" charset="0"/>
              </a:rPr>
              <a:t>EMPHASIS ON </a:t>
            </a:r>
            <a:r>
              <a:rPr lang="en-US" dirty="0">
                <a:solidFill>
                  <a:srgbClr val="FF0000"/>
                </a:solidFill>
                <a:latin typeface="Arial Black" panose="020B0A04020102020204" pitchFamily="34" charset="0"/>
              </a:rPr>
              <a:t>FEAR</a:t>
            </a:r>
          </a:p>
          <a:p>
            <a:pPr marL="400050" lvl="1" indent="0">
              <a:buNone/>
            </a:pPr>
            <a:r>
              <a:rPr lang="en-US" dirty="0">
                <a:latin typeface="Arial Black" panose="020B0A04020102020204" pitchFamily="34" charset="0"/>
              </a:rPr>
              <a:t>Want acquiescence, obedience, submission, end to resistance</a:t>
            </a:r>
          </a:p>
          <a:p>
            <a:pPr marL="400050" lvl="1" indent="0">
              <a:buNone/>
            </a:pPr>
            <a:r>
              <a:rPr lang="en-US" dirty="0">
                <a:latin typeface="Arial Black" panose="020B0A04020102020204" pitchFamily="34" charset="0"/>
              </a:rPr>
              <a:t>No use for inciting reprisals by </a:t>
            </a:r>
            <a:r>
              <a:rPr lang="en-US" dirty="0">
                <a:solidFill>
                  <a:srgbClr val="FF0000"/>
                </a:solidFill>
                <a:latin typeface="Arial Black" panose="020B0A04020102020204" pitchFamily="34" charset="0"/>
              </a:rPr>
              <a:t>OUTRAGE</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Useful for </a:t>
            </a:r>
            <a:r>
              <a:rPr lang="en-US" u="sng" dirty="0">
                <a:solidFill>
                  <a:srgbClr val="FF0000"/>
                </a:solidFill>
                <a:latin typeface="Arial Black" panose="020B0A04020102020204" pitchFamily="34" charset="0"/>
              </a:rPr>
              <a:t>Weak-Capacity</a:t>
            </a:r>
            <a:r>
              <a:rPr lang="en-US" dirty="0">
                <a:latin typeface="Arial Black" panose="020B0A04020102020204" pitchFamily="34" charset="0"/>
              </a:rPr>
              <a:t> Terrorists</a:t>
            </a:r>
          </a:p>
          <a:p>
            <a:pPr marL="400050" lvl="1" indent="0">
              <a:buNone/>
            </a:pPr>
            <a:r>
              <a:rPr lang="en-US" dirty="0">
                <a:latin typeface="Arial Black" panose="020B0A04020102020204" pitchFamily="34" charset="0"/>
              </a:rPr>
              <a:t>Fear among target community</a:t>
            </a:r>
          </a:p>
          <a:p>
            <a:pPr marL="400050" lvl="1" indent="0">
              <a:buNone/>
            </a:pPr>
            <a:r>
              <a:rPr lang="en-US" dirty="0">
                <a:latin typeface="Arial Black" panose="020B0A04020102020204" pitchFamily="34" charset="0"/>
              </a:rPr>
              <a:t>Revolutionary discipline within the group</a:t>
            </a:r>
          </a:p>
          <a:p>
            <a:pPr marL="400050" lvl="1" indent="0">
              <a:buNone/>
            </a:pPr>
            <a:r>
              <a:rPr lang="en-US" dirty="0">
                <a:latin typeface="Arial Black" panose="020B0A04020102020204" pitchFamily="34" charset="0"/>
              </a:rPr>
              <a:t>Compel radical rivals to give way or join </a:t>
            </a:r>
          </a:p>
          <a:p>
            <a:endParaRPr lang="en-US" dirty="0"/>
          </a:p>
        </p:txBody>
      </p:sp>
    </p:spTree>
    <p:extLst>
      <p:ext uri="{BB962C8B-B14F-4D97-AF65-F5344CB8AC3E}">
        <p14:creationId xmlns:p14="http://schemas.microsoft.com/office/powerpoint/2010/main" val="103797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1B6391-6B96-42DE-A0B5-0BE3003C929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0417" y="1371600"/>
            <a:ext cx="8178799" cy="4231024"/>
          </a:xfrm>
          <a:prstGeom prst="rect">
            <a:avLst/>
          </a:prstGeom>
          <a:noFill/>
        </p:spPr>
      </p:pic>
      <p:sp>
        <p:nvSpPr>
          <p:cNvPr id="2" name="TextBox 1">
            <a:extLst>
              <a:ext uri="{FF2B5EF4-FFF2-40B4-BE49-F238E27FC236}">
                <a16:creationId xmlns:a16="http://schemas.microsoft.com/office/drawing/2014/main" id="{8D522452-161F-4073-8B49-D2E84DD63230}"/>
              </a:ext>
            </a:extLst>
          </p:cNvPr>
          <p:cNvSpPr txBox="1"/>
          <p:nvPr/>
        </p:nvSpPr>
        <p:spPr>
          <a:xfrm>
            <a:off x="990600" y="457200"/>
            <a:ext cx="7362080" cy="646331"/>
          </a:xfrm>
          <a:prstGeom prst="rect">
            <a:avLst/>
          </a:prstGeom>
          <a:noFill/>
        </p:spPr>
        <p:txBody>
          <a:bodyPr wrap="none" rtlCol="0">
            <a:spAutoFit/>
          </a:bodyPr>
          <a:lstStyle/>
          <a:p>
            <a:r>
              <a:rPr lang="en-US" sz="3600" dirty="0">
                <a:solidFill>
                  <a:srgbClr val="FF0000"/>
                </a:solidFill>
                <a:latin typeface="Arial Black" panose="020B0A04020102020204" pitchFamily="34" charset="0"/>
              </a:rPr>
              <a:t>Four Strategies of Terrorism</a:t>
            </a:r>
          </a:p>
        </p:txBody>
      </p:sp>
      <p:sp>
        <p:nvSpPr>
          <p:cNvPr id="3" name="Rectangle 2">
            <a:extLst>
              <a:ext uri="{FF2B5EF4-FFF2-40B4-BE49-F238E27FC236}">
                <a16:creationId xmlns:a16="http://schemas.microsoft.com/office/drawing/2014/main" id="{BA556A71-11A7-4920-91F6-ED2D5F5F96A4}"/>
              </a:ext>
            </a:extLst>
          </p:cNvPr>
          <p:cNvSpPr/>
          <p:nvPr/>
        </p:nvSpPr>
        <p:spPr bwMode="auto">
          <a:xfrm>
            <a:off x="7391399" y="1483976"/>
            <a:ext cx="1269999" cy="4231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5" name="Rectangle 4">
            <a:extLst>
              <a:ext uri="{FF2B5EF4-FFF2-40B4-BE49-F238E27FC236}">
                <a16:creationId xmlns:a16="http://schemas.microsoft.com/office/drawing/2014/main" id="{EB8A34B9-9836-4541-805A-21C736C1227F}"/>
              </a:ext>
            </a:extLst>
          </p:cNvPr>
          <p:cNvSpPr/>
          <p:nvPr/>
        </p:nvSpPr>
        <p:spPr bwMode="auto">
          <a:xfrm>
            <a:off x="2286000" y="4343400"/>
            <a:ext cx="53340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6" name="Rectangle 5">
            <a:extLst>
              <a:ext uri="{FF2B5EF4-FFF2-40B4-BE49-F238E27FC236}">
                <a16:creationId xmlns:a16="http://schemas.microsoft.com/office/drawing/2014/main" id="{B3C43C16-DD93-4C3C-9275-31F5DBBED73D}"/>
              </a:ext>
            </a:extLst>
          </p:cNvPr>
          <p:cNvSpPr/>
          <p:nvPr/>
        </p:nvSpPr>
        <p:spPr bwMode="auto">
          <a:xfrm>
            <a:off x="3657600" y="2801816"/>
            <a:ext cx="39624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15445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6926B2E-2D5B-4173-B501-D81DDF4D9BC0}"/>
              </a:ext>
            </a:extLst>
          </p:cNvPr>
          <p:cNvSpPr txBox="1">
            <a:spLocks/>
          </p:cNvSpPr>
          <p:nvPr/>
        </p:nvSpPr>
        <p:spPr bwMode="auto">
          <a:xfrm>
            <a:off x="152400" y="0"/>
            <a:ext cx="8534400" cy="670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4000" kern="0" dirty="0">
                <a:solidFill>
                  <a:srgbClr val="FF0000"/>
                </a:solidFill>
                <a:latin typeface="Arial Black" panose="020B0A04020102020204" pitchFamily="34" charset="0"/>
              </a:rPr>
              <a:t>INITIATION</a:t>
            </a:r>
          </a:p>
          <a:p>
            <a:pPr marL="400050" lvl="1" indent="0">
              <a:buFontTx/>
              <a:buNone/>
            </a:pPr>
            <a:endParaRPr lang="en-US" kern="0" dirty="0">
              <a:latin typeface="Arial Black" panose="020B0A04020102020204" pitchFamily="34" charset="0"/>
            </a:endParaRPr>
          </a:p>
          <a:p>
            <a:pPr marL="400050" lvl="1" indent="0">
              <a:buFontTx/>
              <a:buNone/>
            </a:pPr>
            <a:r>
              <a:rPr lang="en-US" kern="0" dirty="0">
                <a:latin typeface="Arial Black" panose="020B0A04020102020204" pitchFamily="34" charset="0"/>
              </a:rPr>
              <a:t>For Radical Terrorists who want to act as </a:t>
            </a:r>
            <a:r>
              <a:rPr lang="en-US" kern="0" dirty="0">
                <a:solidFill>
                  <a:srgbClr val="FF0000"/>
                </a:solidFill>
                <a:latin typeface="Arial Black" panose="020B0A04020102020204" pitchFamily="34" charset="0"/>
              </a:rPr>
              <a:t>a precipitant or a catalyst.</a:t>
            </a:r>
          </a:p>
          <a:p>
            <a:pPr marL="400050" lvl="1" indent="0">
              <a:buFontTx/>
              <a:buNone/>
            </a:pPr>
            <a:endParaRPr lang="en-US" kern="0" dirty="0">
              <a:solidFill>
                <a:srgbClr val="FF0000"/>
              </a:solidFill>
              <a:latin typeface="Arial Black" panose="020B0A04020102020204" pitchFamily="34" charset="0"/>
            </a:endParaRPr>
          </a:p>
          <a:p>
            <a:pPr marL="400050" lvl="1" indent="0">
              <a:buFontTx/>
              <a:buNone/>
            </a:pPr>
            <a:r>
              <a:rPr lang="en-US" kern="0" dirty="0">
                <a:latin typeface="Arial Black" panose="020B0A04020102020204" pitchFamily="34" charset="0"/>
              </a:rPr>
              <a:t>Want to exploit the </a:t>
            </a:r>
            <a:r>
              <a:rPr lang="en-US" kern="0" dirty="0">
                <a:solidFill>
                  <a:srgbClr val="FF0000"/>
                </a:solidFill>
                <a:latin typeface="Arial Black" panose="020B0A04020102020204" pitchFamily="34" charset="0"/>
              </a:rPr>
              <a:t>OUTRAGE</a:t>
            </a:r>
            <a:r>
              <a:rPr lang="en-US" kern="0" dirty="0">
                <a:latin typeface="Arial Black" panose="020B0A04020102020204" pitchFamily="34" charset="0"/>
              </a:rPr>
              <a:t> of the enemy oppressors so as to reveal the </a:t>
            </a:r>
            <a:r>
              <a:rPr lang="en-US" kern="0" cap="all" dirty="0">
                <a:solidFill>
                  <a:srgbClr val="FF0000"/>
                </a:solidFill>
                <a:latin typeface="Arial Black" panose="020B0A04020102020204" pitchFamily="34" charset="0"/>
              </a:rPr>
              <a:t>Wickedness and Weakness </a:t>
            </a:r>
          </a:p>
          <a:p>
            <a:pPr marL="400050" lvl="1" indent="0">
              <a:buFontTx/>
              <a:buNone/>
            </a:pPr>
            <a:r>
              <a:rPr lang="en-US" kern="0" dirty="0">
                <a:latin typeface="Arial Black" panose="020B0A04020102020204" pitchFamily="34" charset="0"/>
              </a:rPr>
              <a:t>of the oppressors. </a:t>
            </a:r>
          </a:p>
          <a:p>
            <a:pPr marL="400050" lvl="1" indent="0">
              <a:buNone/>
            </a:pPr>
            <a:endParaRPr lang="en-US" kern="0" dirty="0">
              <a:latin typeface="Arial Black" panose="020B0A04020102020204" pitchFamily="34" charset="0"/>
            </a:endParaRPr>
          </a:p>
          <a:p>
            <a:pPr marL="400050" lvl="1" indent="0">
              <a:buNone/>
            </a:pPr>
            <a:r>
              <a:rPr lang="en-US" kern="0" dirty="0">
                <a:latin typeface="Arial Black" panose="020B0A04020102020204" pitchFamily="34" charset="0"/>
              </a:rPr>
              <a:t>Appeals to very weak groups with great expectations but few resources, explaining why most terrorists of the first and second waves failed.</a:t>
            </a:r>
            <a:endParaRPr lang="en-US" kern="0" dirty="0">
              <a:solidFill>
                <a:srgbClr val="FF0000"/>
              </a:solidFill>
              <a:latin typeface="Arial Black" panose="020B0A04020102020204" pitchFamily="34" charset="0"/>
            </a:endParaRPr>
          </a:p>
          <a:p>
            <a:endParaRPr lang="en-US" kern="0" dirty="0"/>
          </a:p>
        </p:txBody>
      </p:sp>
    </p:spTree>
    <p:extLst>
      <p:ext uri="{BB962C8B-B14F-4D97-AF65-F5344CB8AC3E}">
        <p14:creationId xmlns:p14="http://schemas.microsoft.com/office/powerpoint/2010/main" val="407020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6926B2E-2D5B-4173-B501-D81DDF4D9BC0}"/>
              </a:ext>
            </a:extLst>
          </p:cNvPr>
          <p:cNvSpPr txBox="1">
            <a:spLocks/>
          </p:cNvSpPr>
          <p:nvPr/>
        </p:nvSpPr>
        <p:spPr bwMode="auto">
          <a:xfrm>
            <a:off x="152400" y="0"/>
            <a:ext cx="8534400" cy="670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4000" kern="0" dirty="0">
                <a:solidFill>
                  <a:srgbClr val="FF0000"/>
                </a:solidFill>
                <a:latin typeface="Arial Black" panose="020B0A04020102020204" pitchFamily="34" charset="0"/>
              </a:rPr>
              <a:t>ATTRITION</a:t>
            </a:r>
          </a:p>
          <a:p>
            <a:pPr marL="0" indent="0">
              <a:buFontTx/>
              <a:buNone/>
            </a:pPr>
            <a:endParaRPr lang="en-US" kern="0" dirty="0">
              <a:latin typeface="Arial Black" panose="020B0A04020102020204" pitchFamily="34" charset="0"/>
            </a:endParaRPr>
          </a:p>
          <a:p>
            <a:pPr marL="0" indent="0">
              <a:buFontTx/>
              <a:buNone/>
            </a:pPr>
            <a:r>
              <a:rPr lang="en-US" sz="2800" kern="0" dirty="0">
                <a:latin typeface="Arial Black" panose="020B0A04020102020204" pitchFamily="34" charset="0"/>
              </a:rPr>
              <a:t>For somewhat stronger radical terrorists, who cannot overpower the enemy, but have sufficient numbers and resources to inflict losses on their enemy. </a:t>
            </a:r>
          </a:p>
          <a:p>
            <a:pPr marL="0" indent="0">
              <a:buFontTx/>
              <a:buNone/>
            </a:pPr>
            <a:endParaRPr lang="en-US" sz="2800" kern="0" dirty="0">
              <a:latin typeface="Arial Black" panose="020B0A04020102020204" pitchFamily="34" charset="0"/>
            </a:endParaRPr>
          </a:p>
          <a:p>
            <a:pPr marL="0" indent="0">
              <a:buFontTx/>
              <a:buNone/>
            </a:pPr>
            <a:r>
              <a:rPr lang="en-US" sz="2800" kern="0" dirty="0">
                <a:latin typeface="Arial Black" panose="020B0A04020102020204" pitchFamily="34" charset="0"/>
              </a:rPr>
              <a:t>Want to get the enemy to invest unsustainable psychological and physical resources until worn down.</a:t>
            </a:r>
          </a:p>
          <a:p>
            <a:pPr marL="0" indent="0">
              <a:buFontTx/>
              <a:buNone/>
            </a:pPr>
            <a:endParaRPr lang="en-US" sz="2800" kern="0" dirty="0">
              <a:solidFill>
                <a:srgbClr val="FF0000"/>
              </a:solidFill>
              <a:latin typeface="Arial Black" panose="020B0A04020102020204" pitchFamily="34" charset="0"/>
            </a:endParaRPr>
          </a:p>
          <a:p>
            <a:pPr marL="0" indent="0">
              <a:buFontTx/>
              <a:buNone/>
            </a:pPr>
            <a:r>
              <a:rPr lang="en-US" sz="2800" kern="0" dirty="0">
                <a:solidFill>
                  <a:srgbClr val="FF0000"/>
                </a:solidFill>
                <a:latin typeface="Arial Black" panose="020B0A04020102020204" pitchFamily="34" charset="0"/>
              </a:rPr>
              <a:t>Second Wave PIRA began with a strategy of Initiation, 1970-1972, but by 1976-77 adopted Attrition in the “Long War.”</a:t>
            </a:r>
          </a:p>
          <a:p>
            <a:pPr marL="0" indent="0">
              <a:buNone/>
            </a:pPr>
            <a:endParaRPr lang="en-US" kern="0" dirty="0"/>
          </a:p>
        </p:txBody>
      </p:sp>
    </p:spTree>
    <p:extLst>
      <p:ext uri="{BB962C8B-B14F-4D97-AF65-F5344CB8AC3E}">
        <p14:creationId xmlns:p14="http://schemas.microsoft.com/office/powerpoint/2010/main" val="37046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6926B2E-2D5B-4173-B501-D81DDF4D9BC0}"/>
              </a:ext>
            </a:extLst>
          </p:cNvPr>
          <p:cNvSpPr txBox="1">
            <a:spLocks/>
          </p:cNvSpPr>
          <p:nvPr/>
        </p:nvSpPr>
        <p:spPr bwMode="auto">
          <a:xfrm>
            <a:off x="228600" y="152400"/>
            <a:ext cx="8534400" cy="670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4000" kern="0" dirty="0">
                <a:solidFill>
                  <a:srgbClr val="FF0000"/>
                </a:solidFill>
                <a:latin typeface="Arial Black" panose="020B0A04020102020204" pitchFamily="34" charset="0"/>
              </a:rPr>
              <a:t>EVOLUTION</a:t>
            </a:r>
          </a:p>
          <a:p>
            <a:pPr marL="0" indent="0">
              <a:buFontTx/>
              <a:buNone/>
            </a:pPr>
            <a:endParaRPr lang="en-US" sz="2800" kern="0" dirty="0">
              <a:latin typeface="Arial Black" panose="020B0A04020102020204" pitchFamily="34" charset="0"/>
            </a:endParaRPr>
          </a:p>
          <a:p>
            <a:pPr marL="0" indent="0">
              <a:buFontTx/>
              <a:buNone/>
            </a:pPr>
            <a:r>
              <a:rPr lang="en-US" sz="2800" kern="0" dirty="0">
                <a:latin typeface="Arial Black" panose="020B0A04020102020204" pitchFamily="34" charset="0"/>
              </a:rPr>
              <a:t>A strategy of moving to higher levels of strength, resources, and numbers. </a:t>
            </a:r>
          </a:p>
          <a:p>
            <a:pPr marL="400050" lvl="1" indent="0">
              <a:buFontTx/>
              <a:buNone/>
            </a:pPr>
            <a:endParaRPr lang="en-US" kern="0" dirty="0">
              <a:latin typeface="Arial Black" panose="020B0A04020102020204" pitchFamily="34" charset="0"/>
            </a:endParaRPr>
          </a:p>
          <a:p>
            <a:pPr marL="0" indent="0">
              <a:buNone/>
            </a:pPr>
            <a:r>
              <a:rPr lang="en-US" sz="2800" kern="0" dirty="0">
                <a:latin typeface="Arial Black" panose="020B0A04020102020204" pitchFamily="34" charset="0"/>
              </a:rPr>
              <a:t>Important question:  need it be theory, intention, or simply opportunism? </a:t>
            </a:r>
          </a:p>
          <a:p>
            <a:pPr marL="0" indent="0">
              <a:buNone/>
            </a:pPr>
            <a:endParaRPr lang="en-US" sz="2800" kern="0" dirty="0">
              <a:latin typeface="Arial Black" panose="020B0A04020102020204" pitchFamily="34" charset="0"/>
            </a:endParaRPr>
          </a:p>
          <a:p>
            <a:pPr marL="0" indent="0">
              <a:buNone/>
            </a:pPr>
            <a:r>
              <a:rPr lang="en-US" sz="2800" kern="0" dirty="0">
                <a:latin typeface="Arial Black" panose="020B0A04020102020204" pitchFamily="34" charset="0"/>
              </a:rPr>
              <a:t>Theory of escalating stages goes back to Mao.</a:t>
            </a:r>
          </a:p>
          <a:p>
            <a:pPr marL="0" indent="0">
              <a:buNone/>
            </a:pPr>
            <a:endParaRPr lang="en-US" sz="2800" kern="0" dirty="0">
              <a:latin typeface="Arial Black" panose="020B0A04020102020204" pitchFamily="34" charset="0"/>
            </a:endParaRPr>
          </a:p>
          <a:p>
            <a:pPr marL="0" indent="0">
              <a:buNone/>
            </a:pPr>
            <a:r>
              <a:rPr lang="en-US" sz="2800" kern="0" dirty="0">
                <a:solidFill>
                  <a:srgbClr val="FF0000"/>
                </a:solidFill>
                <a:latin typeface="Arial Black" panose="020B0A04020102020204" pitchFamily="34" charset="0"/>
              </a:rPr>
              <a:t>Particularly prominent in Third Wave</a:t>
            </a:r>
            <a:r>
              <a:rPr lang="en-US" sz="2800" kern="0" dirty="0">
                <a:latin typeface="Arial Black" panose="020B0A04020102020204" pitchFamily="34" charset="0"/>
              </a:rPr>
              <a:t>.</a:t>
            </a:r>
            <a:endParaRPr lang="en-US" sz="2800" kern="0" dirty="0"/>
          </a:p>
        </p:txBody>
      </p:sp>
    </p:spTree>
    <p:extLst>
      <p:ext uri="{BB962C8B-B14F-4D97-AF65-F5344CB8AC3E}">
        <p14:creationId xmlns:p14="http://schemas.microsoft.com/office/powerpoint/2010/main" val="3563266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6926B2E-2D5B-4173-B501-D81DDF4D9BC0}"/>
              </a:ext>
            </a:extLst>
          </p:cNvPr>
          <p:cNvSpPr txBox="1">
            <a:spLocks/>
          </p:cNvSpPr>
          <p:nvPr/>
        </p:nvSpPr>
        <p:spPr bwMode="auto">
          <a:xfrm>
            <a:off x="304800" y="-76200"/>
            <a:ext cx="8534400" cy="670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4000" kern="0" dirty="0">
                <a:solidFill>
                  <a:srgbClr val="FF0000"/>
                </a:solidFill>
                <a:latin typeface="Arial Black" panose="020B0A04020102020204" pitchFamily="34" charset="0"/>
              </a:rPr>
              <a:t>EXAMPLES OF EVOLUTION</a:t>
            </a:r>
          </a:p>
          <a:p>
            <a:pPr marL="0" indent="0" algn="ctr">
              <a:buFontTx/>
              <a:buNone/>
            </a:pPr>
            <a:r>
              <a:rPr lang="en-US" kern="0" dirty="0">
                <a:latin typeface="Arial Black" panose="020B0A04020102020204" pitchFamily="34" charset="0"/>
              </a:rPr>
              <a:t>FLN of Algeria(?) </a:t>
            </a:r>
          </a:p>
          <a:p>
            <a:pPr marL="0" indent="0" algn="ctr">
              <a:buFontTx/>
              <a:buNone/>
            </a:pPr>
            <a:r>
              <a:rPr lang="en-US" kern="0" dirty="0">
                <a:latin typeface="Arial Black" panose="020B0A04020102020204" pitchFamily="34" charset="0"/>
              </a:rPr>
              <a:t>PLO</a:t>
            </a:r>
          </a:p>
          <a:p>
            <a:pPr marL="0" indent="0" algn="ctr">
              <a:buFontTx/>
              <a:buNone/>
            </a:pPr>
            <a:r>
              <a:rPr lang="en-US" kern="0" dirty="0">
                <a:latin typeface="Arial Black" panose="020B0A04020102020204" pitchFamily="34" charset="0"/>
              </a:rPr>
              <a:t>FARC of Columbia</a:t>
            </a:r>
          </a:p>
          <a:p>
            <a:pPr marL="0" indent="0" algn="ctr">
              <a:buFontTx/>
              <a:buNone/>
            </a:pPr>
            <a:r>
              <a:rPr lang="en-US" kern="0" dirty="0">
                <a:latin typeface="Arial Black" panose="020B0A04020102020204" pitchFamily="34" charset="0"/>
              </a:rPr>
              <a:t>Tamil Tigers of Sri Lanka</a:t>
            </a:r>
          </a:p>
          <a:p>
            <a:pPr marL="0" indent="0" algn="ctr">
              <a:buFontTx/>
              <a:buNone/>
            </a:pPr>
            <a:r>
              <a:rPr lang="en-US" kern="0" dirty="0">
                <a:latin typeface="Arial Black" panose="020B0A04020102020204" pitchFamily="34" charset="0"/>
              </a:rPr>
              <a:t>Hezbollah of Lebanon</a:t>
            </a:r>
          </a:p>
          <a:p>
            <a:pPr marL="0" indent="0" algn="ctr">
              <a:buFontTx/>
              <a:buNone/>
            </a:pPr>
            <a:r>
              <a:rPr lang="en-US" kern="0" dirty="0">
                <a:latin typeface="Arial Black" panose="020B0A04020102020204" pitchFamily="34" charset="0"/>
              </a:rPr>
              <a:t>Hamas of Gaza</a:t>
            </a:r>
          </a:p>
          <a:p>
            <a:pPr marL="0" indent="0" algn="ctr">
              <a:buFontTx/>
              <a:buNone/>
            </a:pPr>
            <a:endParaRPr lang="en-US" kern="0" dirty="0">
              <a:latin typeface="Arial Black" panose="020B0A04020102020204" pitchFamily="34" charset="0"/>
            </a:endParaRPr>
          </a:p>
          <a:p>
            <a:pPr marL="0" indent="0" algn="ctr">
              <a:buFontTx/>
              <a:buNone/>
            </a:pPr>
            <a:r>
              <a:rPr lang="en-US" kern="0" dirty="0">
                <a:latin typeface="Arial Black" panose="020B0A04020102020204" pitchFamily="34" charset="0"/>
              </a:rPr>
              <a:t>FROM ZARQAWI’s </a:t>
            </a:r>
            <a:r>
              <a:rPr lang="en-US" kern="0" dirty="0">
                <a:solidFill>
                  <a:srgbClr val="C00000"/>
                </a:solidFill>
                <a:latin typeface="Arial Black" panose="020B0A04020102020204" pitchFamily="34" charset="0"/>
              </a:rPr>
              <a:t>JTJ</a:t>
            </a:r>
            <a:r>
              <a:rPr lang="en-US" kern="0" dirty="0">
                <a:latin typeface="Arial Black" panose="020B0A04020102020204" pitchFamily="34" charset="0"/>
              </a:rPr>
              <a:t> AND </a:t>
            </a:r>
            <a:r>
              <a:rPr lang="en-US" kern="0" dirty="0">
                <a:solidFill>
                  <a:srgbClr val="C00000"/>
                </a:solidFill>
                <a:latin typeface="Arial Black" panose="020B0A04020102020204" pitchFamily="34" charset="0"/>
              </a:rPr>
              <a:t>AQI</a:t>
            </a:r>
            <a:r>
              <a:rPr lang="en-US" kern="0" dirty="0">
                <a:latin typeface="Arial Black" panose="020B0A04020102020204" pitchFamily="34" charset="0"/>
              </a:rPr>
              <a:t> TO </a:t>
            </a:r>
            <a:r>
              <a:rPr lang="en-US" kern="0" dirty="0" err="1">
                <a:latin typeface="Arial Black" panose="020B0A04020102020204" pitchFamily="34" charset="0"/>
              </a:rPr>
              <a:t>TO</a:t>
            </a:r>
            <a:r>
              <a:rPr lang="en-US" kern="0" dirty="0">
                <a:latin typeface="Arial Black" panose="020B0A04020102020204" pitchFamily="34" charset="0"/>
              </a:rPr>
              <a:t> AL-BAGHDADI’S </a:t>
            </a:r>
            <a:r>
              <a:rPr lang="en-US" kern="0" dirty="0">
                <a:solidFill>
                  <a:srgbClr val="C00000"/>
                </a:solidFill>
                <a:latin typeface="Arial Black" panose="020B0A04020102020204" pitchFamily="34" charset="0"/>
              </a:rPr>
              <a:t>ISI</a:t>
            </a:r>
            <a:r>
              <a:rPr lang="en-US" kern="0" dirty="0">
                <a:latin typeface="Arial Black" panose="020B0A04020102020204" pitchFamily="34" charset="0"/>
              </a:rPr>
              <a:t> AND </a:t>
            </a:r>
            <a:r>
              <a:rPr lang="en-US" kern="0" dirty="0">
                <a:solidFill>
                  <a:srgbClr val="C00000"/>
                </a:solidFill>
                <a:latin typeface="Arial Black" panose="020B0A04020102020204" pitchFamily="34" charset="0"/>
              </a:rPr>
              <a:t>ISIS, </a:t>
            </a:r>
            <a:r>
              <a:rPr lang="en-US" kern="0" dirty="0">
                <a:latin typeface="Arial Black" panose="020B0A04020102020204" pitchFamily="34" charset="0"/>
              </a:rPr>
              <a:t>THEN FINALLY TO HIS </a:t>
            </a:r>
          </a:p>
          <a:p>
            <a:pPr marL="0" indent="0" algn="ctr">
              <a:buFontTx/>
              <a:buNone/>
            </a:pPr>
            <a:r>
              <a:rPr lang="en-US" u="sng" kern="0" dirty="0">
                <a:solidFill>
                  <a:srgbClr val="C00000"/>
                </a:solidFill>
                <a:latin typeface="Arial Black" panose="020B0A04020102020204" pitchFamily="34" charset="0"/>
              </a:rPr>
              <a:t>ISLAMIC STATE</a:t>
            </a:r>
          </a:p>
        </p:txBody>
      </p:sp>
    </p:spTree>
    <p:extLst>
      <p:ext uri="{BB962C8B-B14F-4D97-AF65-F5344CB8AC3E}">
        <p14:creationId xmlns:p14="http://schemas.microsoft.com/office/powerpoint/2010/main" val="370839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806341-8368-4307-8779-45877A4D89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00" r="22968"/>
          <a:stretch/>
        </p:blipFill>
        <p:spPr>
          <a:xfrm>
            <a:off x="0" y="-1385"/>
            <a:ext cx="5638800" cy="6859385"/>
          </a:xfrm>
          <a:prstGeom prst="rect">
            <a:avLst/>
          </a:prstGeom>
        </p:spPr>
      </p:pic>
      <p:sp>
        <p:nvSpPr>
          <p:cNvPr id="6" name="Rectangle 5">
            <a:extLst>
              <a:ext uri="{FF2B5EF4-FFF2-40B4-BE49-F238E27FC236}">
                <a16:creationId xmlns:a16="http://schemas.microsoft.com/office/drawing/2014/main" id="{0ED7D4B9-5509-40DD-BEC0-886433CC2A49}"/>
              </a:ext>
            </a:extLst>
          </p:cNvPr>
          <p:cNvSpPr/>
          <p:nvPr/>
        </p:nvSpPr>
        <p:spPr bwMode="auto">
          <a:xfrm>
            <a:off x="5638800" y="0"/>
            <a:ext cx="3505200" cy="6858000"/>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5" name="TextBox 4">
            <a:extLst>
              <a:ext uri="{FF2B5EF4-FFF2-40B4-BE49-F238E27FC236}">
                <a16:creationId xmlns:a16="http://schemas.microsoft.com/office/drawing/2014/main" id="{B585C4B5-DA67-4F87-8677-72FB5BDCC664}"/>
              </a:ext>
            </a:extLst>
          </p:cNvPr>
          <p:cNvSpPr txBox="1"/>
          <p:nvPr/>
        </p:nvSpPr>
        <p:spPr>
          <a:xfrm>
            <a:off x="5638800" y="2705032"/>
            <a:ext cx="3764877" cy="1446550"/>
          </a:xfrm>
          <a:prstGeom prst="rect">
            <a:avLst/>
          </a:prstGeom>
          <a:noFill/>
        </p:spPr>
        <p:txBody>
          <a:bodyPr wrap="none" rtlCol="0">
            <a:spAutoFit/>
          </a:bodyPr>
          <a:lstStyle/>
          <a:p>
            <a:r>
              <a:rPr lang="en-US" sz="4400" dirty="0">
                <a:latin typeface="Arial Black" panose="020B0A04020102020204" pitchFamily="34" charset="0"/>
              </a:rPr>
              <a:t>Thank you, </a:t>
            </a:r>
          </a:p>
          <a:p>
            <a:r>
              <a:rPr lang="en-US" sz="4400" dirty="0">
                <a:latin typeface="Arial Black" panose="020B0A04020102020204" pitchFamily="34" charset="0"/>
              </a:rPr>
              <a:t>Jeremiah.</a:t>
            </a:r>
          </a:p>
        </p:txBody>
      </p:sp>
    </p:spTree>
    <p:extLst>
      <p:ext uri="{BB962C8B-B14F-4D97-AF65-F5344CB8AC3E}">
        <p14:creationId xmlns:p14="http://schemas.microsoft.com/office/powerpoint/2010/main" val="36969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1B6391-6B96-42DE-A0B5-0BE3003C929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0417" y="1371600"/>
            <a:ext cx="8178799" cy="4231024"/>
          </a:xfrm>
          <a:prstGeom prst="rect">
            <a:avLst/>
          </a:prstGeom>
          <a:noFill/>
        </p:spPr>
      </p:pic>
      <p:sp>
        <p:nvSpPr>
          <p:cNvPr id="2" name="TextBox 1">
            <a:extLst>
              <a:ext uri="{FF2B5EF4-FFF2-40B4-BE49-F238E27FC236}">
                <a16:creationId xmlns:a16="http://schemas.microsoft.com/office/drawing/2014/main" id="{8D522452-161F-4073-8B49-D2E84DD63230}"/>
              </a:ext>
            </a:extLst>
          </p:cNvPr>
          <p:cNvSpPr txBox="1"/>
          <p:nvPr/>
        </p:nvSpPr>
        <p:spPr>
          <a:xfrm>
            <a:off x="990600" y="457200"/>
            <a:ext cx="7362080" cy="646331"/>
          </a:xfrm>
          <a:prstGeom prst="rect">
            <a:avLst/>
          </a:prstGeom>
          <a:noFill/>
        </p:spPr>
        <p:txBody>
          <a:bodyPr wrap="none" rtlCol="0">
            <a:spAutoFit/>
          </a:bodyPr>
          <a:lstStyle/>
          <a:p>
            <a:r>
              <a:rPr lang="en-US" sz="3600" dirty="0">
                <a:solidFill>
                  <a:srgbClr val="FF0000"/>
                </a:solidFill>
                <a:latin typeface="Arial Black" panose="020B0A04020102020204" pitchFamily="34" charset="0"/>
              </a:rPr>
              <a:t>Four Strategies of Terrorism</a:t>
            </a:r>
          </a:p>
        </p:txBody>
      </p:sp>
      <p:sp>
        <p:nvSpPr>
          <p:cNvPr id="3" name="Rectangle 2">
            <a:extLst>
              <a:ext uri="{FF2B5EF4-FFF2-40B4-BE49-F238E27FC236}">
                <a16:creationId xmlns:a16="http://schemas.microsoft.com/office/drawing/2014/main" id="{BA556A71-11A7-4920-91F6-ED2D5F5F96A4}"/>
              </a:ext>
            </a:extLst>
          </p:cNvPr>
          <p:cNvSpPr/>
          <p:nvPr/>
        </p:nvSpPr>
        <p:spPr bwMode="auto">
          <a:xfrm>
            <a:off x="7391399" y="1483976"/>
            <a:ext cx="1269999" cy="4231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5" name="Rectangle 4">
            <a:extLst>
              <a:ext uri="{FF2B5EF4-FFF2-40B4-BE49-F238E27FC236}">
                <a16:creationId xmlns:a16="http://schemas.microsoft.com/office/drawing/2014/main" id="{EB8A34B9-9836-4541-805A-21C736C1227F}"/>
              </a:ext>
            </a:extLst>
          </p:cNvPr>
          <p:cNvSpPr/>
          <p:nvPr/>
        </p:nvSpPr>
        <p:spPr bwMode="auto">
          <a:xfrm>
            <a:off x="2286000" y="4343400"/>
            <a:ext cx="53340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6" name="Rectangle 5">
            <a:extLst>
              <a:ext uri="{FF2B5EF4-FFF2-40B4-BE49-F238E27FC236}">
                <a16:creationId xmlns:a16="http://schemas.microsoft.com/office/drawing/2014/main" id="{B3C43C16-DD93-4C3C-9275-31F5DBBED73D}"/>
              </a:ext>
            </a:extLst>
          </p:cNvPr>
          <p:cNvSpPr/>
          <p:nvPr/>
        </p:nvSpPr>
        <p:spPr bwMode="auto">
          <a:xfrm>
            <a:off x="3657600" y="2801816"/>
            <a:ext cx="39624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31238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E4329E-53F2-4E89-AFDB-D5DD7A7D3B3A}"/>
              </a:ext>
            </a:extLst>
          </p:cNvPr>
          <p:cNvSpPr/>
          <p:nvPr/>
        </p:nvSpPr>
        <p:spPr bwMode="auto">
          <a:xfrm>
            <a:off x="4114800" y="5375032"/>
            <a:ext cx="2133600" cy="1066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3" name="Rectangle 2">
            <a:extLst>
              <a:ext uri="{FF2B5EF4-FFF2-40B4-BE49-F238E27FC236}">
                <a16:creationId xmlns:a16="http://schemas.microsoft.com/office/drawing/2014/main" id="{56E87D72-C27F-45EB-B443-6A6669193DCB}"/>
              </a:ext>
            </a:extLst>
          </p:cNvPr>
          <p:cNvSpPr/>
          <p:nvPr/>
        </p:nvSpPr>
        <p:spPr>
          <a:xfrm>
            <a:off x="1219200" y="-8313"/>
            <a:ext cx="6477000" cy="954107"/>
          </a:xfrm>
          <a:prstGeom prst="rect">
            <a:avLst/>
          </a:prstGeom>
        </p:spPr>
        <p:txBody>
          <a:bodyPr wrap="square">
            <a:spAutoFit/>
          </a:bodyPr>
          <a:lstStyle/>
          <a:p>
            <a:pPr algn="ctr"/>
            <a:r>
              <a:rPr lang="en-US" sz="2800" b="1" dirty="0">
                <a:solidFill>
                  <a:srgbClr val="FF0000"/>
                </a:solidFill>
                <a:latin typeface="Arial Black" panose="020B0A04020102020204" pitchFamily="34" charset="0"/>
                <a:cs typeface="Arial" panose="020B0604020202020204" pitchFamily="34" charset="0"/>
              </a:rPr>
              <a:t>MAO ZEDONG’S PROGRESSION OF REVOLUTIONARY WARFARE</a:t>
            </a:r>
            <a:endParaRPr lang="en-US" sz="2800" dirty="0">
              <a:solidFill>
                <a:srgbClr val="FF0000"/>
              </a:solidFill>
              <a:latin typeface="Arial Black" panose="020B0A040201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0ABFF5-D9DB-496A-8AA7-A1E7C3A21D06}"/>
              </a:ext>
            </a:extLst>
          </p:cNvPr>
          <p:cNvPicPr/>
          <p:nvPr/>
        </p:nvPicPr>
        <p:blipFill rotWithShape="1">
          <a:blip r:embed="rId2"/>
          <a:srcRect l="47222" t="26667" r="19568" b="12839"/>
          <a:stretch/>
        </p:blipFill>
        <p:spPr bwMode="auto">
          <a:xfrm>
            <a:off x="1905000" y="1001684"/>
            <a:ext cx="5190392" cy="554858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B039DB7E-B78E-4E57-B1F9-616B231BEBC3}"/>
              </a:ext>
            </a:extLst>
          </p:cNvPr>
          <p:cNvSpPr/>
          <p:nvPr/>
        </p:nvSpPr>
        <p:spPr bwMode="auto">
          <a:xfrm>
            <a:off x="4191000" y="4495800"/>
            <a:ext cx="1905000" cy="61555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8" name="TextBox 7">
            <a:extLst>
              <a:ext uri="{FF2B5EF4-FFF2-40B4-BE49-F238E27FC236}">
                <a16:creationId xmlns:a16="http://schemas.microsoft.com/office/drawing/2014/main" id="{64B4CB66-8441-453C-8BFE-4000A1ECA1B8}"/>
              </a:ext>
            </a:extLst>
          </p:cNvPr>
          <p:cNvSpPr txBox="1"/>
          <p:nvPr/>
        </p:nvSpPr>
        <p:spPr>
          <a:xfrm>
            <a:off x="4114800" y="4566047"/>
            <a:ext cx="2048381" cy="615553"/>
          </a:xfrm>
          <a:prstGeom prst="rect">
            <a:avLst/>
          </a:prstGeom>
          <a:noFill/>
        </p:spPr>
        <p:txBody>
          <a:bodyPr wrap="none" rtlCol="0">
            <a:spAutoFit/>
          </a:bodyPr>
          <a:lstStyle/>
          <a:p>
            <a:pPr algn="ctr"/>
            <a:r>
              <a:rPr lang="en-US" sz="1800" b="1" dirty="0">
                <a:latin typeface="Arial" panose="020B0604020202020204" pitchFamily="34" charset="0"/>
                <a:cs typeface="Arial" panose="020B0604020202020204" pitchFamily="34" charset="0"/>
              </a:rPr>
              <a:t>Guerrilla Warfare</a:t>
            </a:r>
          </a:p>
          <a:p>
            <a:pPr algn="ctr"/>
            <a:r>
              <a:rPr lang="en-US" sz="1600" b="1" dirty="0">
                <a:latin typeface="Arial" panose="020B0604020202020204" pitchFamily="34" charset="0"/>
                <a:cs typeface="Arial" panose="020B0604020202020204" pitchFamily="34" charset="0"/>
              </a:rPr>
              <a:t>Guerrilla Bands</a:t>
            </a:r>
          </a:p>
        </p:txBody>
      </p:sp>
      <p:sp>
        <p:nvSpPr>
          <p:cNvPr id="9" name="Rectangle 8">
            <a:extLst>
              <a:ext uri="{FF2B5EF4-FFF2-40B4-BE49-F238E27FC236}">
                <a16:creationId xmlns:a16="http://schemas.microsoft.com/office/drawing/2014/main" id="{1F6C5082-426C-49F0-9E2D-A0B09E1EA33B}"/>
              </a:ext>
            </a:extLst>
          </p:cNvPr>
          <p:cNvSpPr/>
          <p:nvPr/>
        </p:nvSpPr>
        <p:spPr bwMode="auto">
          <a:xfrm>
            <a:off x="4343400" y="5785247"/>
            <a:ext cx="1600200" cy="53935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10" name="TextBox 9">
            <a:extLst>
              <a:ext uri="{FF2B5EF4-FFF2-40B4-BE49-F238E27FC236}">
                <a16:creationId xmlns:a16="http://schemas.microsoft.com/office/drawing/2014/main" id="{2816BC10-AA72-4125-9590-9AC8FB9A4D4E}"/>
              </a:ext>
            </a:extLst>
          </p:cNvPr>
          <p:cNvSpPr txBox="1"/>
          <p:nvPr/>
        </p:nvSpPr>
        <p:spPr>
          <a:xfrm>
            <a:off x="4480995" y="5770602"/>
            <a:ext cx="1386405" cy="553998"/>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Terrorism</a:t>
            </a:r>
          </a:p>
          <a:p>
            <a:pPr algn="ctr"/>
            <a:r>
              <a:rPr lang="en-US" sz="1400" b="1" dirty="0">
                <a:latin typeface="Arial" panose="020B0604020202020204" pitchFamily="34" charset="0"/>
                <a:cs typeface="Arial" panose="020B0604020202020204" pitchFamily="34" charset="0"/>
              </a:rPr>
              <a:t>Terrorist Cells</a:t>
            </a:r>
          </a:p>
        </p:txBody>
      </p:sp>
      <p:sp>
        <p:nvSpPr>
          <p:cNvPr id="11" name="Rectangle 10">
            <a:extLst>
              <a:ext uri="{FF2B5EF4-FFF2-40B4-BE49-F238E27FC236}">
                <a16:creationId xmlns:a16="http://schemas.microsoft.com/office/drawing/2014/main" id="{DFC46B54-0FF1-4E23-A5A7-2B89D1FB4F49}"/>
              </a:ext>
            </a:extLst>
          </p:cNvPr>
          <p:cNvSpPr/>
          <p:nvPr/>
        </p:nvSpPr>
        <p:spPr bwMode="auto">
          <a:xfrm>
            <a:off x="3810000" y="5375032"/>
            <a:ext cx="2514600" cy="117523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76980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47222" t="26667" r="19568" b="12839"/>
          <a:stretch/>
        </p:blipFill>
        <p:spPr bwMode="auto">
          <a:xfrm>
            <a:off x="1905000" y="1001684"/>
            <a:ext cx="5190392" cy="554858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3326EB7C-CCE4-4714-B456-D50C01A98551}"/>
              </a:ext>
            </a:extLst>
          </p:cNvPr>
          <p:cNvSpPr/>
          <p:nvPr/>
        </p:nvSpPr>
        <p:spPr bwMode="auto">
          <a:xfrm>
            <a:off x="4191000" y="4495800"/>
            <a:ext cx="1905000" cy="61555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4" name="TextBox 3">
            <a:extLst>
              <a:ext uri="{FF2B5EF4-FFF2-40B4-BE49-F238E27FC236}">
                <a16:creationId xmlns:a16="http://schemas.microsoft.com/office/drawing/2014/main" id="{690B739C-D10E-48E0-BA57-B8968DDB1E45}"/>
              </a:ext>
            </a:extLst>
          </p:cNvPr>
          <p:cNvSpPr txBox="1"/>
          <p:nvPr/>
        </p:nvSpPr>
        <p:spPr>
          <a:xfrm>
            <a:off x="4114800" y="4566047"/>
            <a:ext cx="2048381" cy="615553"/>
          </a:xfrm>
          <a:prstGeom prst="rect">
            <a:avLst/>
          </a:prstGeom>
          <a:noFill/>
        </p:spPr>
        <p:txBody>
          <a:bodyPr wrap="none" rtlCol="0">
            <a:spAutoFit/>
          </a:bodyPr>
          <a:lstStyle/>
          <a:p>
            <a:pPr algn="ctr"/>
            <a:r>
              <a:rPr lang="en-US" sz="1800" b="1" dirty="0">
                <a:latin typeface="Arial" panose="020B0604020202020204" pitchFamily="34" charset="0"/>
                <a:cs typeface="Arial" panose="020B0604020202020204" pitchFamily="34" charset="0"/>
              </a:rPr>
              <a:t>Guerrilla Warfare</a:t>
            </a:r>
          </a:p>
          <a:p>
            <a:pPr algn="ctr"/>
            <a:r>
              <a:rPr lang="en-US" sz="1600" b="1" dirty="0">
                <a:latin typeface="Arial" panose="020B0604020202020204" pitchFamily="34" charset="0"/>
                <a:cs typeface="Arial" panose="020B0604020202020204" pitchFamily="34" charset="0"/>
              </a:rPr>
              <a:t>Guerrilla Bands</a:t>
            </a:r>
          </a:p>
        </p:txBody>
      </p:sp>
      <p:sp>
        <p:nvSpPr>
          <p:cNvPr id="8" name="Rectangle 7">
            <a:extLst>
              <a:ext uri="{FF2B5EF4-FFF2-40B4-BE49-F238E27FC236}">
                <a16:creationId xmlns:a16="http://schemas.microsoft.com/office/drawing/2014/main" id="{16DB74B1-3F87-4049-B5B0-D8E495DBFFB3}"/>
              </a:ext>
            </a:extLst>
          </p:cNvPr>
          <p:cNvSpPr/>
          <p:nvPr/>
        </p:nvSpPr>
        <p:spPr bwMode="auto">
          <a:xfrm>
            <a:off x="4343400" y="5785247"/>
            <a:ext cx="1600200" cy="53935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6" name="TextBox 5">
            <a:extLst>
              <a:ext uri="{FF2B5EF4-FFF2-40B4-BE49-F238E27FC236}">
                <a16:creationId xmlns:a16="http://schemas.microsoft.com/office/drawing/2014/main" id="{702C9B60-7A56-464D-B050-F18513E935F3}"/>
              </a:ext>
            </a:extLst>
          </p:cNvPr>
          <p:cNvSpPr txBox="1"/>
          <p:nvPr/>
        </p:nvSpPr>
        <p:spPr>
          <a:xfrm>
            <a:off x="4480995" y="5770602"/>
            <a:ext cx="1386405" cy="553998"/>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Terrorism</a:t>
            </a:r>
          </a:p>
          <a:p>
            <a:pPr algn="ctr"/>
            <a:r>
              <a:rPr lang="en-US" sz="1400" b="1" dirty="0">
                <a:latin typeface="Arial" panose="020B0604020202020204" pitchFamily="34" charset="0"/>
                <a:cs typeface="Arial" panose="020B0604020202020204" pitchFamily="34" charset="0"/>
              </a:rPr>
              <a:t>Terrorist Cells</a:t>
            </a:r>
          </a:p>
        </p:txBody>
      </p:sp>
    </p:spTree>
    <p:extLst>
      <p:ext uri="{BB962C8B-B14F-4D97-AF65-F5344CB8AC3E}">
        <p14:creationId xmlns:p14="http://schemas.microsoft.com/office/powerpoint/2010/main" val="69908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1"/>
            <a:ext cx="9144000" cy="68579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1030" name="Picture 6" descr="http://cache2.asset-cache.net/gc/3334475-mao-zedong-with-zhou-enlai-leaders-of-the-gettyimages.jpg?v=1&amp;c=IWSAsset&amp;k=2&amp;d=b8PRuFFU1u4eqYKZyDLxgZ%2fsu4ZIx5w9l8s5nnlsr7nJ9UOYGcxiMMi4vmjenIcJ"/>
          <p:cNvPicPr>
            <a:picLocks noChangeAspect="1" noChangeArrowheads="1"/>
          </p:cNvPicPr>
          <p:nvPr/>
        </p:nvPicPr>
        <p:blipFill rotWithShape="1">
          <a:blip r:embed="rId3">
            <a:extLst>
              <a:ext uri="{28A0092B-C50C-407E-A947-70E740481C1C}">
                <a14:useLocalDpi xmlns:a14="http://schemas.microsoft.com/office/drawing/2010/main" val="0"/>
              </a:ext>
            </a:extLst>
          </a:blip>
          <a:srcRect l="9881" r="46937" b="58249"/>
          <a:stretch/>
        </p:blipFill>
        <p:spPr bwMode="auto">
          <a:xfrm>
            <a:off x="1969956" y="3198553"/>
            <a:ext cx="1228565" cy="1507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4.bp.blogspot.com/-0iRPdA3noZQ/VD1TWshwo-I/AAAAAAAAbg0/_9mNj2xPs6U/s1600/abu_bakr_naji.jpg"/>
          <p:cNvPicPr>
            <a:picLocks noChangeAspect="1" noChangeArrowheads="1"/>
          </p:cNvPicPr>
          <p:nvPr/>
        </p:nvPicPr>
        <p:blipFill rotWithShape="1">
          <a:blip r:embed="rId4">
            <a:extLst>
              <a:ext uri="{28A0092B-C50C-407E-A947-70E740481C1C}">
                <a14:useLocalDpi xmlns:a14="http://schemas.microsoft.com/office/drawing/2010/main" val="0"/>
              </a:ext>
            </a:extLst>
          </a:blip>
          <a:srcRect l="701" r="13953" b="20327"/>
          <a:stretch/>
        </p:blipFill>
        <p:spPr bwMode="auto">
          <a:xfrm>
            <a:off x="5348146" y="3177160"/>
            <a:ext cx="1222380" cy="1517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06429" y="2465282"/>
            <a:ext cx="2106667" cy="707886"/>
          </a:xfrm>
          <a:prstGeom prst="rect">
            <a:avLst/>
          </a:prstGeom>
          <a:noFill/>
        </p:spPr>
        <p:txBody>
          <a:bodyPr wrap="none" rtlCol="0">
            <a:spAutoFit/>
          </a:bodyPr>
          <a:lstStyle/>
          <a:p>
            <a:pPr algn="ctr"/>
            <a:r>
              <a:rPr lang="en-US" sz="2000" b="1" dirty="0">
                <a:solidFill>
                  <a:schemeClr val="bg1"/>
                </a:solidFill>
                <a:latin typeface="Arial Black" panose="020B0A04020102020204" pitchFamily="34" charset="0"/>
              </a:rPr>
              <a:t>Abu Bakr </a:t>
            </a:r>
            <a:r>
              <a:rPr lang="en-US" sz="2000" b="1" dirty="0" err="1">
                <a:solidFill>
                  <a:schemeClr val="bg1"/>
                </a:solidFill>
                <a:latin typeface="Arial Black" panose="020B0A04020102020204" pitchFamily="34" charset="0"/>
              </a:rPr>
              <a:t>Naji</a:t>
            </a:r>
            <a:endParaRPr lang="en-US" sz="2000" b="1" dirty="0">
              <a:solidFill>
                <a:schemeClr val="bg1"/>
              </a:solidFill>
              <a:latin typeface="Arial Black" panose="020B0A04020102020204" pitchFamily="34" charset="0"/>
            </a:endParaRPr>
          </a:p>
          <a:p>
            <a:pPr algn="ctr"/>
            <a:r>
              <a:rPr lang="en-US" sz="2000" b="1" dirty="0">
                <a:solidFill>
                  <a:schemeClr val="bg1"/>
                </a:solidFill>
                <a:latin typeface="Arial Black" panose="020B0A04020102020204" pitchFamily="34" charset="0"/>
              </a:rPr>
              <a:t>c. 1961-2008</a:t>
            </a:r>
          </a:p>
        </p:txBody>
      </p:sp>
      <p:sp>
        <p:nvSpPr>
          <p:cNvPr id="7" name="TextBox 6"/>
          <p:cNvSpPr txBox="1"/>
          <p:nvPr/>
        </p:nvSpPr>
        <p:spPr>
          <a:xfrm>
            <a:off x="3338844" y="5622920"/>
            <a:ext cx="1995156" cy="1015663"/>
          </a:xfrm>
          <a:prstGeom prst="rect">
            <a:avLst/>
          </a:prstGeom>
          <a:noFill/>
        </p:spPr>
        <p:txBody>
          <a:bodyPr wrap="square" rtlCol="0">
            <a:spAutoFit/>
          </a:bodyPr>
          <a:lstStyle/>
          <a:p>
            <a:pPr algn="ctr"/>
            <a:r>
              <a:rPr lang="en-US" sz="2000" dirty="0" err="1">
                <a:solidFill>
                  <a:schemeClr val="bg1"/>
                </a:solidFill>
                <a:latin typeface="Arial Black" panose="020B0A04020102020204" pitchFamily="34" charset="0"/>
              </a:rPr>
              <a:t>Abd</a:t>
            </a:r>
            <a:r>
              <a:rPr lang="en-US" sz="2000" dirty="0">
                <a:solidFill>
                  <a:schemeClr val="bg1"/>
                </a:solidFill>
                <a:latin typeface="Arial Black" panose="020B0A04020102020204" pitchFamily="34" charset="0"/>
              </a:rPr>
              <a:t> al-Aziz </a:t>
            </a:r>
          </a:p>
          <a:p>
            <a:pPr algn="ctr"/>
            <a:r>
              <a:rPr lang="en-US" sz="2000" dirty="0">
                <a:solidFill>
                  <a:schemeClr val="bg1"/>
                </a:solidFill>
                <a:latin typeface="Arial Black" panose="020B0A04020102020204" pitchFamily="34" charset="0"/>
              </a:rPr>
              <a:t>al-</a:t>
            </a:r>
            <a:r>
              <a:rPr lang="en-US" sz="2000" dirty="0" err="1">
                <a:solidFill>
                  <a:schemeClr val="bg1"/>
                </a:solidFill>
                <a:latin typeface="Arial Black" panose="020B0A04020102020204" pitchFamily="34" charset="0"/>
              </a:rPr>
              <a:t>Muqrin</a:t>
            </a:r>
            <a:endParaRPr lang="en-US" sz="2000" dirty="0">
              <a:solidFill>
                <a:schemeClr val="bg1"/>
              </a:solidFill>
              <a:latin typeface="Arial Black" panose="020B0A04020102020204" pitchFamily="34" charset="0"/>
            </a:endParaRPr>
          </a:p>
          <a:p>
            <a:pPr algn="ctr"/>
            <a:r>
              <a:rPr lang="en-US" sz="2000" dirty="0">
                <a:solidFill>
                  <a:schemeClr val="bg1"/>
                </a:solidFill>
                <a:latin typeface="Arial Black" panose="020B0A04020102020204" pitchFamily="34" charset="0"/>
              </a:rPr>
              <a:t>(1971-2004</a:t>
            </a:r>
            <a:r>
              <a:rPr lang="en-US" sz="2000" dirty="0">
                <a:solidFill>
                  <a:schemeClr val="bg1"/>
                </a:solidFill>
              </a:rPr>
              <a:t>)</a:t>
            </a:r>
          </a:p>
        </p:txBody>
      </p:sp>
      <p:sp>
        <p:nvSpPr>
          <p:cNvPr id="8" name="TextBox 7"/>
          <p:cNvSpPr txBox="1"/>
          <p:nvPr/>
        </p:nvSpPr>
        <p:spPr>
          <a:xfrm>
            <a:off x="2584238" y="1565195"/>
            <a:ext cx="3257931" cy="707886"/>
          </a:xfrm>
          <a:prstGeom prst="rect">
            <a:avLst/>
          </a:prstGeom>
          <a:noFill/>
        </p:spPr>
        <p:txBody>
          <a:bodyPr wrap="square" rtlCol="0">
            <a:spAutoFit/>
          </a:bodyPr>
          <a:lstStyle/>
          <a:p>
            <a:pPr algn="ctr"/>
            <a:r>
              <a:rPr lang="en-US" sz="2000" dirty="0">
                <a:solidFill>
                  <a:schemeClr val="bg1"/>
                </a:solidFill>
                <a:latin typeface="Arial Black" panose="020B0A04020102020204" pitchFamily="34" charset="0"/>
              </a:rPr>
              <a:t>Abu </a:t>
            </a:r>
            <a:r>
              <a:rPr lang="en-US" sz="2000" dirty="0" err="1">
                <a:solidFill>
                  <a:schemeClr val="bg1"/>
                </a:solidFill>
                <a:latin typeface="Arial Black" panose="020B0A04020102020204" pitchFamily="34" charset="0"/>
              </a:rPr>
              <a:t>Ubayd</a:t>
            </a:r>
            <a:r>
              <a:rPr lang="en-US" sz="2000" dirty="0">
                <a:solidFill>
                  <a:schemeClr val="bg1"/>
                </a:solidFill>
                <a:latin typeface="Arial Black" panose="020B0A04020102020204" pitchFamily="34" charset="0"/>
              </a:rPr>
              <a:t> al-</a:t>
            </a:r>
            <a:r>
              <a:rPr lang="en-US" sz="2000" dirty="0" err="1">
                <a:solidFill>
                  <a:schemeClr val="bg1"/>
                </a:solidFill>
                <a:latin typeface="Arial Black" panose="020B0A04020102020204" pitchFamily="34" charset="0"/>
              </a:rPr>
              <a:t>Qurashi</a:t>
            </a:r>
            <a:endParaRPr lang="en-US" sz="2000" dirty="0">
              <a:solidFill>
                <a:schemeClr val="bg1"/>
              </a:solidFill>
              <a:latin typeface="Arial Black" panose="020B0A04020102020204" pitchFamily="34" charset="0"/>
            </a:endParaRPr>
          </a:p>
          <a:p>
            <a:pPr algn="ctr"/>
            <a:r>
              <a:rPr lang="en-US" sz="2000" dirty="0">
                <a:solidFill>
                  <a:schemeClr val="bg1"/>
                </a:solidFill>
                <a:latin typeface="Arial Black" panose="020B0A04020102020204" pitchFamily="34" charset="0"/>
              </a:rPr>
              <a:t>d. ca. 2006???</a:t>
            </a:r>
            <a:endParaRPr lang="en-US" sz="2000" dirty="0">
              <a:solidFill>
                <a:schemeClr val="bg1"/>
              </a:solidFill>
            </a:endParaRPr>
          </a:p>
        </p:txBody>
      </p:sp>
      <p:pic>
        <p:nvPicPr>
          <p:cNvPr id="9" name="Picture 2" descr="http://4.bp.blogspot.com/_eOThecFRKFQ/SyykkSIEHqI/AAAAAAAAFMo/NuAH5LlhgS8/s400/%27Abdullah+%27Asiri+and+%27Abd+al-%27Aziz+al-Muqrin.jpg"/>
          <p:cNvPicPr>
            <a:picLocks noChangeAspect="1" noChangeArrowheads="1"/>
          </p:cNvPicPr>
          <p:nvPr/>
        </p:nvPicPr>
        <p:blipFill rotWithShape="1">
          <a:blip r:embed="rId5">
            <a:extLst>
              <a:ext uri="{28A0092B-C50C-407E-A947-70E740481C1C}">
                <a14:useLocalDpi xmlns:a14="http://schemas.microsoft.com/office/drawing/2010/main" val="0"/>
              </a:ext>
            </a:extLst>
          </a:blip>
          <a:srcRect l="48153" t="16000"/>
          <a:stretch/>
        </p:blipFill>
        <p:spPr bwMode="auto">
          <a:xfrm>
            <a:off x="3632796" y="4086442"/>
            <a:ext cx="1257916" cy="15284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58210" y="2467497"/>
            <a:ext cx="1313181" cy="707886"/>
          </a:xfrm>
          <a:prstGeom prst="rect">
            <a:avLst/>
          </a:prstGeom>
          <a:noFill/>
        </p:spPr>
        <p:txBody>
          <a:bodyPr wrap="none" rtlCol="0">
            <a:spAutoFit/>
          </a:bodyPr>
          <a:lstStyle/>
          <a:p>
            <a:pPr algn="ctr"/>
            <a:r>
              <a:rPr lang="en-US" sz="2000" dirty="0">
                <a:solidFill>
                  <a:schemeClr val="bg1"/>
                </a:solidFill>
                <a:latin typeface="Arial Black" panose="020B0A04020102020204" pitchFamily="34" charset="0"/>
              </a:rPr>
              <a:t>Mao </a:t>
            </a:r>
          </a:p>
          <a:p>
            <a:pPr algn="ctr"/>
            <a:r>
              <a:rPr lang="en-US" sz="2000" dirty="0">
                <a:solidFill>
                  <a:schemeClr val="bg1"/>
                </a:solidFill>
                <a:latin typeface="Arial Black" panose="020B0A04020102020204" pitchFamily="34" charset="0"/>
              </a:rPr>
              <a:t>Zedong </a:t>
            </a:r>
          </a:p>
        </p:txBody>
      </p:sp>
      <p:pic>
        <p:nvPicPr>
          <p:cNvPr id="2050" name="Picture 2" descr="http://www.ece.unm.edu/cognitive-radio/images/people/unknown_m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9113" y="2253685"/>
            <a:ext cx="1257916" cy="14810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05600" y="1651337"/>
            <a:ext cx="2467359" cy="1015663"/>
          </a:xfrm>
          <a:prstGeom prst="rect">
            <a:avLst/>
          </a:prstGeom>
          <a:noFill/>
        </p:spPr>
        <p:txBody>
          <a:bodyPr wrap="square" rtlCol="0">
            <a:spAutoFit/>
          </a:bodyPr>
          <a:lstStyle/>
          <a:p>
            <a:pPr algn="ctr"/>
            <a:r>
              <a:rPr lang="en-US" sz="2000" b="1" dirty="0">
                <a:solidFill>
                  <a:schemeClr val="bg1"/>
                </a:solidFill>
                <a:latin typeface="Arial Black" panose="020B0A04020102020204" pitchFamily="34" charset="0"/>
              </a:rPr>
              <a:t>Abu Bakr </a:t>
            </a:r>
          </a:p>
          <a:p>
            <a:pPr algn="ctr"/>
            <a:r>
              <a:rPr lang="en-US" sz="2000" b="1" dirty="0">
                <a:solidFill>
                  <a:schemeClr val="bg1"/>
                </a:solidFill>
                <a:latin typeface="Arial Black" panose="020B0A04020102020204" pitchFamily="34" charset="0"/>
              </a:rPr>
              <a:t>al-Baghdadi</a:t>
            </a:r>
          </a:p>
          <a:p>
            <a:pPr algn="ctr"/>
            <a:r>
              <a:rPr lang="en-US" sz="2000" b="1" dirty="0">
                <a:solidFill>
                  <a:schemeClr val="bg1"/>
                </a:solidFill>
                <a:latin typeface="Arial Black" panose="020B0A04020102020204" pitchFamily="34" charset="0"/>
              </a:rPr>
              <a:t>b. 1971</a:t>
            </a:r>
          </a:p>
        </p:txBody>
      </p:sp>
      <p:pic>
        <p:nvPicPr>
          <p:cNvPr id="1026" name="Picture 2" descr="http://upload.wikimedia.org/wikipedia/commons/a/a0/Clausewit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198553"/>
            <a:ext cx="1212468" cy="150764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6200" y="2479082"/>
            <a:ext cx="1723549" cy="707886"/>
          </a:xfrm>
          <a:prstGeom prst="rect">
            <a:avLst/>
          </a:prstGeom>
          <a:noFill/>
        </p:spPr>
        <p:txBody>
          <a:bodyPr wrap="none" rtlCol="0">
            <a:spAutoFit/>
          </a:bodyPr>
          <a:lstStyle/>
          <a:p>
            <a:pPr algn="ctr"/>
            <a:r>
              <a:rPr lang="en-US" sz="2000" dirty="0">
                <a:solidFill>
                  <a:schemeClr val="bg1"/>
                </a:solidFill>
                <a:latin typeface="Arial Black" panose="020B0A04020102020204" pitchFamily="34" charset="0"/>
              </a:rPr>
              <a:t>Carl von</a:t>
            </a:r>
          </a:p>
          <a:p>
            <a:pPr algn="ctr"/>
            <a:r>
              <a:rPr lang="en-US" sz="2000" dirty="0">
                <a:solidFill>
                  <a:schemeClr val="bg1"/>
                </a:solidFill>
                <a:latin typeface="Arial Black" panose="020B0A04020102020204" pitchFamily="34" charset="0"/>
              </a:rPr>
              <a:t>Clausewitz</a:t>
            </a:r>
          </a:p>
        </p:txBody>
      </p:sp>
      <p:sp>
        <p:nvSpPr>
          <p:cNvPr id="41" name="TextBox 40"/>
          <p:cNvSpPr txBox="1"/>
          <p:nvPr/>
        </p:nvSpPr>
        <p:spPr>
          <a:xfrm>
            <a:off x="5083647" y="4774792"/>
            <a:ext cx="1768818" cy="646331"/>
          </a:xfrm>
          <a:prstGeom prst="rect">
            <a:avLst/>
          </a:prstGeom>
          <a:noFill/>
        </p:spPr>
        <p:txBody>
          <a:bodyPr wrap="none" rtlCol="0">
            <a:spAutoFit/>
          </a:bodyPr>
          <a:lstStyle/>
          <a:p>
            <a:pPr algn="ctr"/>
            <a:r>
              <a:rPr lang="en-US" sz="1800" b="1" i="1" dirty="0">
                <a:solidFill>
                  <a:srgbClr val="FFFF00"/>
                </a:solidFill>
                <a:latin typeface="Arial Black" panose="020B0A04020102020204" pitchFamily="34" charset="0"/>
              </a:rPr>
              <a:t>The Mastery</a:t>
            </a:r>
          </a:p>
          <a:p>
            <a:pPr algn="ctr"/>
            <a:r>
              <a:rPr lang="en-US" sz="1800" b="1" i="1" dirty="0">
                <a:solidFill>
                  <a:srgbClr val="FFFF00"/>
                </a:solidFill>
                <a:latin typeface="Arial Black" panose="020B0A04020102020204" pitchFamily="34" charset="0"/>
              </a:rPr>
              <a:t>of Savagery</a:t>
            </a:r>
          </a:p>
        </p:txBody>
      </p:sp>
      <p:sp>
        <p:nvSpPr>
          <p:cNvPr id="21" name="Right Arrow 20"/>
          <p:cNvSpPr/>
          <p:nvPr/>
        </p:nvSpPr>
        <p:spPr>
          <a:xfrm rot="2376758">
            <a:off x="3256998" y="4290268"/>
            <a:ext cx="320263" cy="207973"/>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2" name="Right Arrow 21"/>
          <p:cNvSpPr/>
          <p:nvPr/>
        </p:nvSpPr>
        <p:spPr>
          <a:xfrm rot="18878805">
            <a:off x="3244561" y="3286810"/>
            <a:ext cx="320263" cy="20376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3" name="Right Arrow 22"/>
          <p:cNvSpPr/>
          <p:nvPr/>
        </p:nvSpPr>
        <p:spPr>
          <a:xfrm rot="2376758">
            <a:off x="4935026" y="3322052"/>
            <a:ext cx="320263" cy="207973"/>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4" name="Right Arrow 23"/>
          <p:cNvSpPr/>
          <p:nvPr/>
        </p:nvSpPr>
        <p:spPr>
          <a:xfrm rot="18878805">
            <a:off x="4939675" y="4275556"/>
            <a:ext cx="320263" cy="20376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5" name="Right Arrow 24"/>
          <p:cNvSpPr/>
          <p:nvPr/>
        </p:nvSpPr>
        <p:spPr>
          <a:xfrm rot="21432720">
            <a:off x="6634166" y="3751916"/>
            <a:ext cx="320263" cy="20376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26" name="Picture 2" descr="http://cdn.abclocal.go.com/content/creativecontent/images/cms/248780_1280x720.jpg"/>
          <p:cNvPicPr>
            <a:picLocks noChangeAspect="1" noChangeArrowheads="1"/>
          </p:cNvPicPr>
          <p:nvPr/>
        </p:nvPicPr>
        <p:blipFill rotWithShape="1">
          <a:blip r:embed="rId8">
            <a:extLst>
              <a:ext uri="{28A0092B-C50C-407E-A947-70E740481C1C}">
                <a14:useLocalDpi xmlns:a14="http://schemas.microsoft.com/office/drawing/2010/main" val="0"/>
              </a:ext>
            </a:extLst>
          </a:blip>
          <a:srcRect l="19484" t="1925" r="54767" b="50980"/>
          <a:stretch/>
        </p:blipFill>
        <p:spPr bwMode="auto">
          <a:xfrm>
            <a:off x="7010400" y="2819400"/>
            <a:ext cx="1807740" cy="202168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5E51CEA-EDB2-4B6F-82F3-AC98348EEEB8}"/>
              </a:ext>
            </a:extLst>
          </p:cNvPr>
          <p:cNvSpPr txBox="1"/>
          <p:nvPr/>
        </p:nvSpPr>
        <p:spPr>
          <a:xfrm>
            <a:off x="-16961" y="127455"/>
            <a:ext cx="9339737" cy="1323439"/>
          </a:xfrm>
          <a:prstGeom prst="rect">
            <a:avLst/>
          </a:prstGeom>
          <a:noFill/>
        </p:spPr>
        <p:txBody>
          <a:bodyPr wrap="none" rtlCol="0">
            <a:spAutoFit/>
          </a:bodyPr>
          <a:lstStyle/>
          <a:p>
            <a:pPr algn="ctr"/>
            <a:r>
              <a:rPr lang="en-US" sz="4000" dirty="0">
                <a:latin typeface="Arial Black" panose="020B0A04020102020204" pitchFamily="34" charset="0"/>
              </a:rPr>
              <a:t>Terrorists Study Military Theory </a:t>
            </a:r>
          </a:p>
          <a:p>
            <a:pPr algn="ctr"/>
            <a:r>
              <a:rPr lang="en-US" sz="4000" dirty="0">
                <a:latin typeface="Arial Black" panose="020B0A04020102020204" pitchFamily="34" charset="0"/>
              </a:rPr>
              <a:t>and Practice </a:t>
            </a:r>
          </a:p>
        </p:txBody>
      </p:sp>
    </p:spTree>
    <p:extLst>
      <p:ext uri="{BB962C8B-B14F-4D97-AF65-F5344CB8AC3E}">
        <p14:creationId xmlns:p14="http://schemas.microsoft.com/office/powerpoint/2010/main" val="419076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B8E69E-6866-4152-A8ED-10198A38DE9B}"/>
              </a:ext>
            </a:extLst>
          </p:cNvPr>
          <p:cNvSpPr txBox="1"/>
          <p:nvPr/>
        </p:nvSpPr>
        <p:spPr>
          <a:xfrm>
            <a:off x="228600" y="381000"/>
            <a:ext cx="8686800" cy="1569660"/>
          </a:xfrm>
          <a:prstGeom prst="rect">
            <a:avLst/>
          </a:prstGeom>
          <a:noFill/>
        </p:spPr>
        <p:txBody>
          <a:bodyPr wrap="square" rtlCol="0">
            <a:spAutoFit/>
          </a:bodyPr>
          <a:lstStyle/>
          <a:p>
            <a:pPr algn="ctr"/>
            <a:r>
              <a:rPr lang="en-US" sz="4000" cap="all" dirty="0">
                <a:solidFill>
                  <a:srgbClr val="FF0000"/>
                </a:solidFill>
                <a:latin typeface="Arial Black" panose="020B0A04020102020204" pitchFamily="34" charset="0"/>
              </a:rPr>
              <a:t>Global STRATEGIES</a:t>
            </a:r>
          </a:p>
          <a:p>
            <a:endParaRPr lang="en-US" sz="2800" dirty="0">
              <a:latin typeface="Arial Black" panose="020B0A04020102020204" pitchFamily="34" charset="0"/>
            </a:endParaRPr>
          </a:p>
          <a:p>
            <a:r>
              <a:rPr lang="en-US" sz="2800" dirty="0">
                <a:latin typeface="Arial Black" panose="020B0A04020102020204" pitchFamily="34" charset="0"/>
              </a:rPr>
              <a:t>Global Participation           Global Conflict</a:t>
            </a:r>
          </a:p>
        </p:txBody>
      </p:sp>
      <p:pic>
        <p:nvPicPr>
          <p:cNvPr id="6146" name="Picture 2" descr="Image result for abdullah Azzam">
            <a:extLst>
              <a:ext uri="{FF2B5EF4-FFF2-40B4-BE49-F238E27FC236}">
                <a16:creationId xmlns:a16="http://schemas.microsoft.com/office/drawing/2014/main" id="{5795A74B-6A0C-4F85-B482-E29817F06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108" y="2244321"/>
            <a:ext cx="2510712" cy="35468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abdullah Azzam">
            <a:extLst>
              <a:ext uri="{FF2B5EF4-FFF2-40B4-BE49-F238E27FC236}">
                <a16:creationId xmlns:a16="http://schemas.microsoft.com/office/drawing/2014/main" id="{693B5B4B-D316-4E45-B67A-9EB0D908F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2667000" cy="3551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745065-F1BF-49D6-AB24-B56FDFEBB619}"/>
              </a:ext>
            </a:extLst>
          </p:cNvPr>
          <p:cNvSpPr txBox="1"/>
          <p:nvPr/>
        </p:nvSpPr>
        <p:spPr>
          <a:xfrm>
            <a:off x="381000" y="5811317"/>
            <a:ext cx="3911071" cy="461665"/>
          </a:xfrm>
          <a:prstGeom prst="rect">
            <a:avLst/>
          </a:prstGeom>
          <a:noFill/>
        </p:spPr>
        <p:txBody>
          <a:bodyPr wrap="none" rtlCol="0">
            <a:spAutoFit/>
          </a:bodyPr>
          <a:lstStyle/>
          <a:p>
            <a:r>
              <a:rPr lang="en-US" b="1" dirty="0">
                <a:latin typeface="Arial Black" panose="020B0A04020102020204" pitchFamily="34" charset="0"/>
              </a:rPr>
              <a:t>Abdullah Yusuf Azzam</a:t>
            </a:r>
            <a:endParaRPr lang="en-US" dirty="0">
              <a:latin typeface="Arial Black" panose="020B0A04020102020204" pitchFamily="34" charset="0"/>
            </a:endParaRPr>
          </a:p>
        </p:txBody>
      </p:sp>
      <p:sp>
        <p:nvSpPr>
          <p:cNvPr id="6" name="TextBox 5">
            <a:extLst>
              <a:ext uri="{FF2B5EF4-FFF2-40B4-BE49-F238E27FC236}">
                <a16:creationId xmlns:a16="http://schemas.microsoft.com/office/drawing/2014/main" id="{30B388D0-3043-4027-8852-36B76A638BB4}"/>
              </a:ext>
            </a:extLst>
          </p:cNvPr>
          <p:cNvSpPr txBox="1"/>
          <p:nvPr/>
        </p:nvSpPr>
        <p:spPr>
          <a:xfrm>
            <a:off x="5468816" y="5811317"/>
            <a:ext cx="3090911" cy="461665"/>
          </a:xfrm>
          <a:prstGeom prst="rect">
            <a:avLst/>
          </a:prstGeom>
          <a:noFill/>
        </p:spPr>
        <p:txBody>
          <a:bodyPr wrap="none" rtlCol="0">
            <a:spAutoFit/>
          </a:bodyPr>
          <a:lstStyle/>
          <a:p>
            <a:r>
              <a:rPr lang="en-US" b="1" dirty="0">
                <a:latin typeface="Arial Black" panose="020B0A04020102020204" pitchFamily="34" charset="0"/>
              </a:rPr>
              <a:t>Osama bin Laden</a:t>
            </a:r>
            <a:endParaRPr lang="en-US" dirty="0">
              <a:latin typeface="Arial Black" panose="020B0A04020102020204" pitchFamily="34" charset="0"/>
            </a:endParaRPr>
          </a:p>
        </p:txBody>
      </p:sp>
    </p:spTree>
    <p:extLst>
      <p:ext uri="{BB962C8B-B14F-4D97-AF65-F5344CB8AC3E}">
        <p14:creationId xmlns:p14="http://schemas.microsoft.com/office/powerpoint/2010/main" val="405227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AF021-C37C-4748-843E-19EEB7EBC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 y="228600"/>
            <a:ext cx="9166860" cy="5486400"/>
          </a:xfrm>
          <a:prstGeom prst="rect">
            <a:avLst/>
          </a:prstGeom>
        </p:spPr>
      </p:pic>
      <p:sp>
        <p:nvSpPr>
          <p:cNvPr id="4" name="TextBox 3">
            <a:extLst>
              <a:ext uri="{FF2B5EF4-FFF2-40B4-BE49-F238E27FC236}">
                <a16:creationId xmlns:a16="http://schemas.microsoft.com/office/drawing/2014/main" id="{6007412C-3020-4B63-8A4A-B369DC6F3117}"/>
              </a:ext>
            </a:extLst>
          </p:cNvPr>
          <p:cNvSpPr txBox="1"/>
          <p:nvPr/>
        </p:nvSpPr>
        <p:spPr>
          <a:xfrm>
            <a:off x="1029810" y="5867400"/>
            <a:ext cx="6818790" cy="646331"/>
          </a:xfrm>
          <a:prstGeom prst="rect">
            <a:avLst/>
          </a:prstGeom>
          <a:noFill/>
        </p:spPr>
        <p:txBody>
          <a:bodyPr wrap="none" rtlCol="0">
            <a:spAutoFit/>
          </a:bodyPr>
          <a:lstStyle/>
          <a:p>
            <a:r>
              <a:rPr lang="en-US" sz="3600" dirty="0">
                <a:latin typeface="Arial Black" panose="020B0A04020102020204" pitchFamily="34" charset="0"/>
              </a:rPr>
              <a:t>Is this a terrorist </a:t>
            </a:r>
            <a:r>
              <a:rPr lang="en-US" sz="3600" dirty="0">
                <a:solidFill>
                  <a:srgbClr val="FF0000"/>
                </a:solidFill>
                <a:latin typeface="Arial Black" panose="020B0A04020102020204" pitchFamily="34" charset="0"/>
              </a:rPr>
              <a:t>“group”</a:t>
            </a:r>
            <a:r>
              <a:rPr lang="en-US" sz="3600" dirty="0">
                <a:latin typeface="Arial Black" panose="020B0A04020102020204" pitchFamily="34" charset="0"/>
              </a:rPr>
              <a:t>?</a:t>
            </a:r>
          </a:p>
        </p:txBody>
      </p:sp>
      <p:pic>
        <p:nvPicPr>
          <p:cNvPr id="5" name="Picture 4">
            <a:extLst>
              <a:ext uri="{FF2B5EF4-FFF2-40B4-BE49-F238E27FC236}">
                <a16:creationId xmlns:a16="http://schemas.microsoft.com/office/drawing/2014/main" id="{7A7F7148-204C-4E8E-A4F7-B72FD8027510}"/>
              </a:ext>
            </a:extLst>
          </p:cNvPr>
          <p:cNvPicPr/>
          <p:nvPr/>
        </p:nvPicPr>
        <p:blipFill rotWithShape="1">
          <a:blip r:embed="rId3"/>
          <a:srcRect l="25321" t="45040" r="27404" b="7640"/>
          <a:stretch/>
        </p:blipFill>
        <p:spPr bwMode="auto">
          <a:xfrm>
            <a:off x="0" y="0"/>
            <a:ext cx="9166860" cy="571500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AF1A8347-336C-409A-BEB0-39C069145B24}"/>
              </a:ext>
            </a:extLst>
          </p:cNvPr>
          <p:cNvSpPr/>
          <p:nvPr/>
        </p:nvSpPr>
        <p:spPr bwMode="auto">
          <a:xfrm>
            <a:off x="-19929" y="0"/>
            <a:ext cx="7414017" cy="572869"/>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6" name="TextBox 5">
            <a:extLst>
              <a:ext uri="{FF2B5EF4-FFF2-40B4-BE49-F238E27FC236}">
                <a16:creationId xmlns:a16="http://schemas.microsoft.com/office/drawing/2014/main" id="{22DBED28-B6B0-4C74-838C-E313B5F7A484}"/>
              </a:ext>
            </a:extLst>
          </p:cNvPr>
          <p:cNvSpPr txBox="1"/>
          <p:nvPr/>
        </p:nvSpPr>
        <p:spPr>
          <a:xfrm>
            <a:off x="-19929" y="-76200"/>
            <a:ext cx="7414017" cy="646331"/>
          </a:xfrm>
          <a:prstGeom prst="rect">
            <a:avLst/>
          </a:prstGeom>
          <a:noFill/>
        </p:spPr>
        <p:txBody>
          <a:bodyPr wrap="none" rtlCol="0">
            <a:spAutoFit/>
          </a:bodyPr>
          <a:lstStyle/>
          <a:p>
            <a:r>
              <a:rPr lang="en-US" sz="3600" dirty="0">
                <a:latin typeface="Arial Black" panose="020B0A04020102020204" pitchFamily="34" charset="0"/>
              </a:rPr>
              <a:t>The Islamic State, Jan. 2015</a:t>
            </a:r>
          </a:p>
        </p:txBody>
      </p:sp>
    </p:spTree>
    <p:extLst>
      <p:ext uri="{BB962C8B-B14F-4D97-AF65-F5344CB8AC3E}">
        <p14:creationId xmlns:p14="http://schemas.microsoft.com/office/powerpoint/2010/main" val="2232564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0A75D-A820-4338-9D1C-D8389D1EC73C}"/>
              </a:ext>
            </a:extLst>
          </p:cNvPr>
          <p:cNvSpPr txBox="1">
            <a:spLocks/>
          </p:cNvSpPr>
          <p:nvPr/>
        </p:nvSpPr>
        <p:spPr bwMode="auto">
          <a:xfrm>
            <a:off x="304800" y="11723"/>
            <a:ext cx="8534400" cy="670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4000" kern="0" dirty="0">
                <a:solidFill>
                  <a:srgbClr val="FF0000"/>
                </a:solidFill>
                <a:latin typeface="Arial Black" panose="020B0A04020102020204" pitchFamily="34" charset="0"/>
              </a:rPr>
              <a:t>WHAT IS A STATE?</a:t>
            </a:r>
          </a:p>
          <a:p>
            <a:pPr marL="0" indent="0" algn="ctr">
              <a:buFontTx/>
              <a:buNone/>
            </a:pPr>
            <a:endParaRPr lang="en-US" kern="0" dirty="0">
              <a:latin typeface="Arial Black" panose="020B0A04020102020204" pitchFamily="34" charset="0"/>
            </a:endParaRPr>
          </a:p>
          <a:p>
            <a:pPr marL="0" indent="0" algn="ctr">
              <a:buFontTx/>
              <a:buNone/>
            </a:pPr>
            <a:r>
              <a:rPr lang="en-US" kern="0" dirty="0">
                <a:latin typeface="Arial Black" panose="020B0A04020102020204" pitchFamily="34" charset="0"/>
              </a:rPr>
              <a:t>TERRITORY</a:t>
            </a:r>
          </a:p>
          <a:p>
            <a:pPr marL="0" indent="0" algn="ctr">
              <a:buFontTx/>
              <a:buNone/>
            </a:pPr>
            <a:endParaRPr lang="en-US" kern="0" dirty="0">
              <a:latin typeface="Arial Black" panose="020B0A04020102020204" pitchFamily="34" charset="0"/>
            </a:endParaRPr>
          </a:p>
          <a:p>
            <a:pPr marL="0" indent="0" algn="ctr">
              <a:buFontTx/>
              <a:buNone/>
            </a:pPr>
            <a:r>
              <a:rPr lang="en-US" kern="0" dirty="0">
                <a:latin typeface="Arial Black" panose="020B0A04020102020204" pitchFamily="34" charset="0"/>
              </a:rPr>
              <a:t>RESOURCES</a:t>
            </a:r>
          </a:p>
          <a:p>
            <a:pPr marL="0" indent="0" algn="ctr">
              <a:buFontTx/>
              <a:buNone/>
            </a:pPr>
            <a:endParaRPr lang="en-US" kern="0" dirty="0">
              <a:latin typeface="Arial Black" panose="020B0A04020102020204" pitchFamily="34" charset="0"/>
            </a:endParaRPr>
          </a:p>
          <a:p>
            <a:pPr marL="0" indent="0" algn="ctr">
              <a:buFontTx/>
              <a:buNone/>
            </a:pPr>
            <a:r>
              <a:rPr lang="en-US" kern="0" dirty="0">
                <a:latin typeface="Arial Black" panose="020B0A04020102020204" pitchFamily="34" charset="0"/>
              </a:rPr>
              <a:t>FORCES</a:t>
            </a:r>
          </a:p>
          <a:p>
            <a:pPr marL="0" indent="0" algn="ctr">
              <a:buFontTx/>
              <a:buNone/>
            </a:pPr>
            <a:endParaRPr lang="en-US" kern="0" dirty="0">
              <a:latin typeface="Arial Black" panose="020B0A04020102020204" pitchFamily="34" charset="0"/>
            </a:endParaRPr>
          </a:p>
          <a:p>
            <a:pPr marL="0" indent="0" algn="ctr">
              <a:buFontTx/>
              <a:buNone/>
            </a:pPr>
            <a:r>
              <a:rPr lang="en-US" kern="0" dirty="0">
                <a:latin typeface="Arial Black" panose="020B0A04020102020204" pitchFamily="34" charset="0"/>
              </a:rPr>
              <a:t>MONOPOLOLY OF VIOLENCE</a:t>
            </a:r>
          </a:p>
          <a:p>
            <a:pPr marL="0" indent="0" algn="ctr">
              <a:buFontTx/>
              <a:buNone/>
            </a:pPr>
            <a:endParaRPr lang="en-US" kern="0" dirty="0">
              <a:latin typeface="Arial Black" panose="020B0A04020102020204" pitchFamily="34" charset="0"/>
            </a:endParaRPr>
          </a:p>
          <a:p>
            <a:pPr marL="0" indent="0" algn="ctr">
              <a:buFontTx/>
              <a:buNone/>
            </a:pPr>
            <a:r>
              <a:rPr lang="en-US" kern="0" dirty="0">
                <a:latin typeface="Arial Black" panose="020B0A04020102020204" pitchFamily="34" charset="0"/>
              </a:rPr>
              <a:t>“CIVILIZED” BEHAVIOR</a:t>
            </a:r>
          </a:p>
          <a:p>
            <a:pPr marL="0" indent="0" algn="ctr">
              <a:buFontTx/>
              <a:buNone/>
            </a:pPr>
            <a:endParaRPr lang="en-US" kern="0" dirty="0">
              <a:latin typeface="Arial Black" panose="020B0A04020102020204" pitchFamily="34" charset="0"/>
            </a:endParaRPr>
          </a:p>
        </p:txBody>
      </p:sp>
    </p:spTree>
    <p:extLst>
      <p:ext uri="{BB962C8B-B14F-4D97-AF65-F5344CB8AC3E}">
        <p14:creationId xmlns:p14="http://schemas.microsoft.com/office/powerpoint/2010/main" val="4269460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1B6391-6B96-42DE-A0B5-0BE3003C929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0417" y="1371600"/>
            <a:ext cx="8178799" cy="4231024"/>
          </a:xfrm>
          <a:prstGeom prst="rect">
            <a:avLst/>
          </a:prstGeom>
          <a:noFill/>
        </p:spPr>
      </p:pic>
      <p:sp>
        <p:nvSpPr>
          <p:cNvPr id="2" name="TextBox 1">
            <a:extLst>
              <a:ext uri="{FF2B5EF4-FFF2-40B4-BE49-F238E27FC236}">
                <a16:creationId xmlns:a16="http://schemas.microsoft.com/office/drawing/2014/main" id="{8D522452-161F-4073-8B49-D2E84DD63230}"/>
              </a:ext>
            </a:extLst>
          </p:cNvPr>
          <p:cNvSpPr txBox="1"/>
          <p:nvPr/>
        </p:nvSpPr>
        <p:spPr>
          <a:xfrm>
            <a:off x="990600" y="457200"/>
            <a:ext cx="7362080" cy="646331"/>
          </a:xfrm>
          <a:prstGeom prst="rect">
            <a:avLst/>
          </a:prstGeom>
          <a:noFill/>
        </p:spPr>
        <p:txBody>
          <a:bodyPr wrap="none" rtlCol="0">
            <a:spAutoFit/>
          </a:bodyPr>
          <a:lstStyle/>
          <a:p>
            <a:r>
              <a:rPr lang="en-US" sz="3600" dirty="0">
                <a:solidFill>
                  <a:srgbClr val="FF0000"/>
                </a:solidFill>
                <a:latin typeface="Arial Black" panose="020B0A04020102020204" pitchFamily="34" charset="0"/>
              </a:rPr>
              <a:t>Four Strategies of Terrorism</a:t>
            </a:r>
          </a:p>
        </p:txBody>
      </p:sp>
      <p:sp>
        <p:nvSpPr>
          <p:cNvPr id="3" name="Rectangle 2">
            <a:extLst>
              <a:ext uri="{FF2B5EF4-FFF2-40B4-BE49-F238E27FC236}">
                <a16:creationId xmlns:a16="http://schemas.microsoft.com/office/drawing/2014/main" id="{BA556A71-11A7-4920-91F6-ED2D5F5F96A4}"/>
              </a:ext>
            </a:extLst>
          </p:cNvPr>
          <p:cNvSpPr/>
          <p:nvPr/>
        </p:nvSpPr>
        <p:spPr bwMode="auto">
          <a:xfrm>
            <a:off x="7391399" y="1483976"/>
            <a:ext cx="1269999" cy="4231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5" name="Rectangle 4">
            <a:extLst>
              <a:ext uri="{FF2B5EF4-FFF2-40B4-BE49-F238E27FC236}">
                <a16:creationId xmlns:a16="http://schemas.microsoft.com/office/drawing/2014/main" id="{EB8A34B9-9836-4541-805A-21C736C1227F}"/>
              </a:ext>
            </a:extLst>
          </p:cNvPr>
          <p:cNvSpPr/>
          <p:nvPr/>
        </p:nvSpPr>
        <p:spPr bwMode="auto">
          <a:xfrm>
            <a:off x="2286000" y="4343400"/>
            <a:ext cx="53340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6" name="Rectangle 5">
            <a:extLst>
              <a:ext uri="{FF2B5EF4-FFF2-40B4-BE49-F238E27FC236}">
                <a16:creationId xmlns:a16="http://schemas.microsoft.com/office/drawing/2014/main" id="{AA8CDB5C-A08B-4B58-B832-68D828EBF625}"/>
              </a:ext>
            </a:extLst>
          </p:cNvPr>
          <p:cNvSpPr/>
          <p:nvPr/>
        </p:nvSpPr>
        <p:spPr bwMode="auto">
          <a:xfrm>
            <a:off x="3657600" y="2801816"/>
            <a:ext cx="39624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103437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1B6391-6B96-42DE-A0B5-0BE3003C929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82600" y="1372608"/>
            <a:ext cx="8178799" cy="4231024"/>
          </a:xfrm>
          <a:prstGeom prst="rect">
            <a:avLst/>
          </a:prstGeom>
          <a:noFill/>
        </p:spPr>
      </p:pic>
      <p:sp>
        <p:nvSpPr>
          <p:cNvPr id="2" name="TextBox 1">
            <a:extLst>
              <a:ext uri="{FF2B5EF4-FFF2-40B4-BE49-F238E27FC236}">
                <a16:creationId xmlns:a16="http://schemas.microsoft.com/office/drawing/2014/main" id="{8D522452-161F-4073-8B49-D2E84DD63230}"/>
              </a:ext>
            </a:extLst>
          </p:cNvPr>
          <p:cNvSpPr txBox="1"/>
          <p:nvPr/>
        </p:nvSpPr>
        <p:spPr>
          <a:xfrm>
            <a:off x="990600" y="457200"/>
            <a:ext cx="7362080" cy="646331"/>
          </a:xfrm>
          <a:prstGeom prst="rect">
            <a:avLst/>
          </a:prstGeom>
          <a:noFill/>
        </p:spPr>
        <p:txBody>
          <a:bodyPr wrap="none" rtlCol="0">
            <a:spAutoFit/>
          </a:bodyPr>
          <a:lstStyle/>
          <a:p>
            <a:r>
              <a:rPr lang="en-US" sz="3600" dirty="0">
                <a:solidFill>
                  <a:srgbClr val="FF0000"/>
                </a:solidFill>
                <a:latin typeface="Arial Black" panose="020B0A04020102020204" pitchFamily="34" charset="0"/>
              </a:rPr>
              <a:t>Four Strategies of Terrorism</a:t>
            </a:r>
          </a:p>
        </p:txBody>
      </p:sp>
      <p:sp>
        <p:nvSpPr>
          <p:cNvPr id="6" name="Rectangle 5">
            <a:extLst>
              <a:ext uri="{FF2B5EF4-FFF2-40B4-BE49-F238E27FC236}">
                <a16:creationId xmlns:a16="http://schemas.microsoft.com/office/drawing/2014/main" id="{FA9F41B5-7928-47F2-885B-30A0D52D0C74}"/>
              </a:ext>
            </a:extLst>
          </p:cNvPr>
          <p:cNvSpPr/>
          <p:nvPr/>
        </p:nvSpPr>
        <p:spPr bwMode="auto">
          <a:xfrm>
            <a:off x="3657600" y="2801816"/>
            <a:ext cx="39624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532370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dnani">
            <a:extLst>
              <a:ext uri="{FF2B5EF4-FFF2-40B4-BE49-F238E27FC236}">
                <a16:creationId xmlns:a16="http://schemas.microsoft.com/office/drawing/2014/main" id="{67E5DEC7-06DE-4368-BC00-6637AE5DE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895" y="1174885"/>
            <a:ext cx="6192209" cy="3930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FEB03B-BB95-41E6-8824-0F5102ABFE62}"/>
              </a:ext>
            </a:extLst>
          </p:cNvPr>
          <p:cNvSpPr txBox="1"/>
          <p:nvPr/>
        </p:nvSpPr>
        <p:spPr>
          <a:xfrm>
            <a:off x="1752600" y="5181600"/>
            <a:ext cx="5266185" cy="523220"/>
          </a:xfrm>
          <a:prstGeom prst="rect">
            <a:avLst/>
          </a:prstGeom>
          <a:noFill/>
        </p:spPr>
        <p:txBody>
          <a:bodyPr wrap="none" rtlCol="0">
            <a:spAutoFit/>
          </a:bodyPr>
          <a:lstStyle/>
          <a:p>
            <a:r>
              <a:rPr lang="en-US" sz="2800" dirty="0">
                <a:latin typeface="Arial Black" panose="020B0A04020102020204" pitchFamily="34" charset="0"/>
              </a:rPr>
              <a:t>Abu Mohammad al-</a:t>
            </a:r>
            <a:r>
              <a:rPr lang="en-US" sz="2800" dirty="0" err="1">
                <a:latin typeface="Arial Black" panose="020B0A04020102020204" pitchFamily="34" charset="0"/>
              </a:rPr>
              <a:t>Adnani</a:t>
            </a:r>
            <a:endParaRPr lang="en-US" sz="2800" dirty="0">
              <a:latin typeface="Arial Black" panose="020B0A04020102020204" pitchFamily="34" charset="0"/>
            </a:endParaRPr>
          </a:p>
        </p:txBody>
      </p:sp>
    </p:spTree>
    <p:extLst>
      <p:ext uri="{BB962C8B-B14F-4D97-AF65-F5344CB8AC3E}">
        <p14:creationId xmlns:p14="http://schemas.microsoft.com/office/powerpoint/2010/main" val="46990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4E5EB-9145-4162-BF6D-530C7441E61F}"/>
              </a:ext>
            </a:extLst>
          </p:cNvPr>
          <p:cNvSpPr txBox="1"/>
          <p:nvPr/>
        </p:nvSpPr>
        <p:spPr>
          <a:xfrm>
            <a:off x="229760" y="914400"/>
            <a:ext cx="8914240" cy="4832092"/>
          </a:xfrm>
          <a:prstGeom prst="rect">
            <a:avLst/>
          </a:prstGeom>
          <a:noFill/>
        </p:spPr>
        <p:txBody>
          <a:bodyPr wrap="square" rtlCol="0">
            <a:spAutoFit/>
          </a:bodyPr>
          <a:lstStyle/>
          <a:p>
            <a:r>
              <a:rPr lang="en-US" sz="4400" dirty="0">
                <a:latin typeface="Arial Black" panose="020B0A04020102020204" pitchFamily="34" charset="0"/>
              </a:rPr>
              <a:t>Raymond Aron, wrote: </a:t>
            </a:r>
          </a:p>
          <a:p>
            <a:endParaRPr lang="en-US" sz="4400" dirty="0">
              <a:latin typeface="Arial Black" panose="020B0A04020102020204" pitchFamily="34" charset="0"/>
            </a:endParaRPr>
          </a:p>
          <a:p>
            <a:r>
              <a:rPr lang="en-US" sz="4400" dirty="0">
                <a:latin typeface="Arial Black" panose="020B0A04020102020204" pitchFamily="34" charset="0"/>
              </a:rPr>
              <a:t>“An action of violence is labeled ‘terrorist’ when its psychological effects are out of proportion to its purely physical results.”</a:t>
            </a:r>
          </a:p>
        </p:txBody>
      </p:sp>
    </p:spTree>
    <p:extLst>
      <p:ext uri="{BB962C8B-B14F-4D97-AF65-F5344CB8AC3E}">
        <p14:creationId xmlns:p14="http://schemas.microsoft.com/office/powerpoint/2010/main" val="3657417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AE14B-0862-497F-9660-8752492D8280}"/>
              </a:ext>
            </a:extLst>
          </p:cNvPr>
          <p:cNvSpPr>
            <a:spLocks noGrp="1"/>
          </p:cNvSpPr>
          <p:nvPr>
            <p:ph idx="1"/>
          </p:nvPr>
        </p:nvSpPr>
        <p:spPr>
          <a:xfrm>
            <a:off x="685800" y="381000"/>
            <a:ext cx="7772400" cy="5105400"/>
          </a:xfrm>
        </p:spPr>
        <p:txBody>
          <a:bodyPr/>
          <a:lstStyle/>
          <a:p>
            <a:pPr marL="0" indent="0" algn="ctr">
              <a:buNone/>
            </a:pPr>
            <a:r>
              <a:rPr lang="en-US" sz="4000" b="1" dirty="0">
                <a:solidFill>
                  <a:srgbClr val="FF0000"/>
                </a:solidFill>
                <a:latin typeface="Arial Black" panose="020B0A04020102020204" pitchFamily="34" charset="0"/>
                <a:cs typeface="Arial" panose="020B0604020202020204" pitchFamily="34" charset="0"/>
              </a:rPr>
              <a:t>Evolution and De-evolution</a:t>
            </a:r>
            <a:endParaRPr lang="en-US" sz="2400" b="1" dirty="0">
              <a:latin typeface="Arial Black" panose="020B0A04020102020204" pitchFamily="34" charset="0"/>
              <a:cs typeface="Arial" panose="020B0604020202020204" pitchFamily="34" charset="0"/>
            </a:endParaRPr>
          </a:p>
          <a:p>
            <a:pPr marL="0" indent="0">
              <a:buNone/>
            </a:pPr>
            <a:r>
              <a:rPr lang="en-US" sz="2400" b="1" dirty="0">
                <a:latin typeface="Arial Black" panose="020B0A04020102020204" pitchFamily="34" charset="0"/>
                <a:cs typeface="Arial" panose="020B0604020202020204" pitchFamily="34" charset="0"/>
              </a:rPr>
              <a:t>Abu Mohammad al-</a:t>
            </a:r>
            <a:r>
              <a:rPr lang="en-US" sz="2400" b="1" dirty="0" err="1">
                <a:latin typeface="Arial Black" panose="020B0A04020102020204" pitchFamily="34" charset="0"/>
                <a:cs typeface="Arial" panose="020B0604020202020204" pitchFamily="34" charset="0"/>
              </a:rPr>
              <a:t>Adnani’s</a:t>
            </a:r>
            <a:r>
              <a:rPr lang="en-US" sz="2400" b="1" dirty="0">
                <a:latin typeface="Arial Black" panose="020B0A04020102020204" pitchFamily="34" charset="0"/>
                <a:cs typeface="Arial" panose="020B0604020202020204" pitchFamily="34" charset="0"/>
              </a:rPr>
              <a:t> final address in May 2016 warned: “Or do you, O America, consider defeat to be the loss of a city or the loss of land?  Certainly not!  We would be defeated and you victorious only if you were able to remove the Qur’an from the Muslims’ hearts.” …..“We fight in obedience to Allah and to become closer to Him.  And victory is that we live in the might of our religion or die upon it.  It is the same, whether Allah blesses us with consolidation or we move into the bare, open desert, displaced and pursued.”</a:t>
            </a:r>
            <a:endParaRPr lang="en-US" sz="24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95255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aljazeera.com/mritems/Images/2018/10/30/1f9830f5900b40b2a83ab2de04e8a173_6.jpg">
            <a:extLst>
              <a:ext uri="{FF2B5EF4-FFF2-40B4-BE49-F238E27FC236}">
                <a16:creationId xmlns:a16="http://schemas.microsoft.com/office/drawing/2014/main" id="{30C9E6EB-1213-4964-88F4-E7D1CD5C88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0297E8-6661-4409-BADF-3EE98EDE8FCA}"/>
              </a:ext>
            </a:extLst>
          </p:cNvPr>
          <p:cNvSpPr txBox="1"/>
          <p:nvPr/>
        </p:nvSpPr>
        <p:spPr>
          <a:xfrm>
            <a:off x="5105400" y="152400"/>
            <a:ext cx="2457724" cy="461665"/>
          </a:xfrm>
          <a:prstGeom prst="rect">
            <a:avLst/>
          </a:prstGeom>
          <a:noFill/>
        </p:spPr>
        <p:txBody>
          <a:bodyPr wrap="none" rtlCol="0">
            <a:spAutoFit/>
          </a:bodyPr>
          <a:lstStyle/>
          <a:p>
            <a:r>
              <a:rPr lang="en-US">
                <a:latin typeface="Arial Black" panose="020B0A04020102020204" pitchFamily="34" charset="0"/>
              </a:rPr>
              <a:t>October 2018</a:t>
            </a:r>
            <a:endParaRPr lang="en-US" dirty="0">
              <a:latin typeface="Arial Black" panose="020B0A04020102020204" pitchFamily="34" charset="0"/>
            </a:endParaRPr>
          </a:p>
        </p:txBody>
      </p:sp>
    </p:spTree>
    <p:extLst>
      <p:ext uri="{BB962C8B-B14F-4D97-AF65-F5344CB8AC3E}">
        <p14:creationId xmlns:p14="http://schemas.microsoft.com/office/powerpoint/2010/main" val="92860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D7C9F-3BF3-43B0-A6E2-426BE14CA713}"/>
              </a:ext>
            </a:extLst>
          </p:cNvPr>
          <p:cNvPicPr>
            <a:picLocks noChangeAspect="1"/>
          </p:cNvPicPr>
          <p:nvPr/>
        </p:nvPicPr>
        <p:blipFill rotWithShape="1">
          <a:blip r:embed="rId2">
            <a:extLst>
              <a:ext uri="{28A0092B-C50C-407E-A947-70E740481C1C}">
                <a14:useLocalDpi xmlns:a14="http://schemas.microsoft.com/office/drawing/2010/main" val="0"/>
              </a:ext>
            </a:extLst>
          </a:blip>
          <a:srcRect l="465" r="-1" b="-1"/>
          <a:stretch/>
        </p:blipFill>
        <p:spPr>
          <a:xfrm>
            <a:off x="-685799" y="-3809"/>
            <a:ext cx="9928860" cy="6858001"/>
          </a:xfrm>
          <a:prstGeom prst="rect">
            <a:avLst/>
          </a:prstGeom>
        </p:spPr>
      </p:pic>
    </p:spTree>
    <p:extLst>
      <p:ext uri="{BB962C8B-B14F-4D97-AF65-F5344CB8AC3E}">
        <p14:creationId xmlns:p14="http://schemas.microsoft.com/office/powerpoint/2010/main" val="1801272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FD257E-C197-4139-AF63-F9B90DB1E0F3}"/>
              </a:ext>
            </a:extLst>
          </p:cNvPr>
          <p:cNvSpPr txBox="1"/>
          <p:nvPr/>
        </p:nvSpPr>
        <p:spPr>
          <a:xfrm>
            <a:off x="152400" y="0"/>
            <a:ext cx="8686800" cy="7263527"/>
          </a:xfrm>
          <a:prstGeom prst="rect">
            <a:avLst/>
          </a:prstGeom>
          <a:noFill/>
        </p:spPr>
        <p:txBody>
          <a:bodyPr wrap="square" rtlCol="0">
            <a:spAutoFit/>
          </a:bodyPr>
          <a:lstStyle/>
          <a:p>
            <a:pPr algn="ctr"/>
            <a:r>
              <a:rPr lang="en-US" sz="6600" cap="all" dirty="0">
                <a:ln w="38100">
                  <a:solidFill>
                    <a:schemeClr val="tx1"/>
                  </a:solidFill>
                </a:ln>
                <a:solidFill>
                  <a:srgbClr val="FF0000"/>
                </a:solidFill>
                <a:latin typeface="Arial Black" panose="020B0A04020102020204" pitchFamily="34" charset="0"/>
              </a:rPr>
              <a:t>WHAT IS </a:t>
            </a:r>
            <a:r>
              <a:rPr lang="en-US" sz="6600" cap="all" dirty="0" err="1">
                <a:ln w="38100">
                  <a:solidFill>
                    <a:schemeClr val="tx1"/>
                  </a:solidFill>
                </a:ln>
                <a:solidFill>
                  <a:srgbClr val="FF0000"/>
                </a:solidFill>
                <a:latin typeface="Arial Black" panose="020B0A04020102020204" pitchFamily="34" charset="0"/>
              </a:rPr>
              <a:t>NEXt</a:t>
            </a:r>
            <a:endParaRPr lang="en-US" sz="6600" cap="all" dirty="0">
              <a:ln w="38100">
                <a:solidFill>
                  <a:schemeClr val="tx1"/>
                </a:solidFill>
              </a:ln>
              <a:solidFill>
                <a:srgbClr val="FF0000"/>
              </a:solidFill>
              <a:latin typeface="Arial Black" panose="020B0A04020102020204" pitchFamily="34" charset="0"/>
            </a:endParaRPr>
          </a:p>
          <a:p>
            <a:pPr algn="ctr"/>
            <a:endParaRPr lang="en-US" sz="6600" cap="all" dirty="0">
              <a:ln w="38100">
                <a:solidFill>
                  <a:schemeClr val="tx1"/>
                </a:solidFill>
              </a:ln>
              <a:solidFill>
                <a:srgbClr val="FF0000"/>
              </a:solidFill>
              <a:latin typeface="Arial Black" panose="020B0A04020102020204" pitchFamily="34" charset="0"/>
            </a:endParaRPr>
          </a:p>
          <a:p>
            <a:pPr algn="ctr"/>
            <a:endParaRPr lang="en-US" sz="6600" cap="all" dirty="0">
              <a:ln w="38100">
                <a:solidFill>
                  <a:schemeClr val="tx1"/>
                </a:solidFill>
              </a:ln>
              <a:solidFill>
                <a:srgbClr val="FF0000"/>
              </a:solidFill>
              <a:latin typeface="Arial Black" panose="020B0A04020102020204" pitchFamily="34" charset="0"/>
            </a:endParaRPr>
          </a:p>
          <a:p>
            <a:pPr algn="ctr"/>
            <a:r>
              <a:rPr lang="en-US" sz="4000" cap="all" dirty="0">
                <a:solidFill>
                  <a:srgbClr val="FF0000"/>
                </a:solidFill>
                <a:latin typeface="Arial Black" panose="020B0A04020102020204" pitchFamily="34" charset="0"/>
              </a:rPr>
              <a:t>FOR THERE WILL BE a next. terrorism is too easy, and it is Absolutely part of the modern repertoire of violent political resistance.</a:t>
            </a:r>
          </a:p>
          <a:p>
            <a:endParaRPr lang="en-US" sz="2800" dirty="0">
              <a:latin typeface="Arial Black" panose="020B0A04020102020204" pitchFamily="34" charset="0"/>
            </a:endParaRPr>
          </a:p>
        </p:txBody>
      </p:sp>
      <p:sp>
        <p:nvSpPr>
          <p:cNvPr id="2" name="TextBox 1">
            <a:extLst>
              <a:ext uri="{FF2B5EF4-FFF2-40B4-BE49-F238E27FC236}">
                <a16:creationId xmlns:a16="http://schemas.microsoft.com/office/drawing/2014/main" id="{AC473DF7-7961-4815-A5FB-C4C323903512}"/>
              </a:ext>
            </a:extLst>
          </p:cNvPr>
          <p:cNvSpPr txBox="1"/>
          <p:nvPr/>
        </p:nvSpPr>
        <p:spPr>
          <a:xfrm>
            <a:off x="3810000" y="875943"/>
            <a:ext cx="1359668" cy="2400657"/>
          </a:xfrm>
          <a:prstGeom prst="rect">
            <a:avLst/>
          </a:prstGeom>
          <a:noFill/>
        </p:spPr>
        <p:txBody>
          <a:bodyPr wrap="none" rtlCol="0">
            <a:spAutoFit/>
          </a:bodyPr>
          <a:lstStyle/>
          <a:p>
            <a:r>
              <a:rPr lang="en-US" sz="15000" dirty="0">
                <a:ln w="38100">
                  <a:solidFill>
                    <a:schemeClr val="tx1"/>
                  </a:solidFill>
                </a:ln>
                <a:solidFill>
                  <a:srgbClr val="FF0000"/>
                </a:solidFill>
                <a:effectLst/>
                <a:latin typeface="Arial Black" panose="020B0A04020102020204" pitchFamily="34" charset="0"/>
              </a:rPr>
              <a:t>?</a:t>
            </a:r>
          </a:p>
        </p:txBody>
      </p:sp>
    </p:spTree>
    <p:extLst>
      <p:ext uri="{BB962C8B-B14F-4D97-AF65-F5344CB8AC3E}">
        <p14:creationId xmlns:p14="http://schemas.microsoft.com/office/powerpoint/2010/main" val="1619258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204" y="1676400"/>
            <a:ext cx="8686800" cy="5724644"/>
          </a:xfrm>
          <a:prstGeom prst="rect">
            <a:avLst/>
          </a:prstGeom>
          <a:noFill/>
        </p:spPr>
        <p:txBody>
          <a:bodyPr wrap="square" rtlCol="0">
            <a:spAutoFit/>
          </a:bodyPr>
          <a:lstStyle/>
          <a:p>
            <a:pPr algn="ctr"/>
            <a:r>
              <a:rPr lang="en-US" sz="4800" b="1" dirty="0">
                <a:ln w="22225">
                  <a:solidFill>
                    <a:srgbClr val="FF0000"/>
                  </a:solidFill>
                  <a:prstDash val="solid"/>
                </a:ln>
                <a:latin typeface="Arial" panose="020B0604020202020204" pitchFamily="34" charset="0"/>
                <a:cs typeface="Arial" panose="020B0604020202020204" pitchFamily="34" charset="0"/>
              </a:rPr>
              <a:t>VIOLENCE                    </a:t>
            </a: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r>
              <a:rPr lang="en-US" sz="4800" b="1" dirty="0">
                <a:ln w="22225">
                  <a:solidFill>
                    <a:srgbClr val="FF0000"/>
                  </a:solidFill>
                  <a:prstDash val="solid"/>
                </a:ln>
                <a:latin typeface="Arial" panose="020B0604020202020204" pitchFamily="34" charset="0"/>
                <a:cs typeface="Arial" panose="020B0604020202020204" pitchFamily="34" charset="0"/>
              </a:rPr>
              <a:t>PSYCHOLOGICAL IMPACT</a:t>
            </a: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r>
              <a:rPr lang="en-US" sz="4800" b="1" dirty="0">
                <a:ln w="22225">
                  <a:solidFill>
                    <a:srgbClr val="FF0000"/>
                  </a:solidFill>
                  <a:prstDash val="solid"/>
                </a:ln>
                <a:latin typeface="Arial" panose="020B0604020202020204" pitchFamily="34" charset="0"/>
                <a:cs typeface="Arial" panose="020B0604020202020204" pitchFamily="34" charset="0"/>
              </a:rPr>
              <a:t>POLITICAL EFFECT</a:t>
            </a:r>
          </a:p>
          <a:p>
            <a:endPar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Right Arrow 2"/>
          <p:cNvSpPr/>
          <p:nvPr/>
        </p:nvSpPr>
        <p:spPr>
          <a:xfrm rot="5400000">
            <a:off x="4349063" y="2851438"/>
            <a:ext cx="457200" cy="5982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rot="5400000">
            <a:off x="4340665" y="5111063"/>
            <a:ext cx="457200" cy="5982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http://thesceneisdead.com/wp-content/uploads/2013/05/Prohibited.png">
            <a:extLst>
              <a:ext uri="{FF2B5EF4-FFF2-40B4-BE49-F238E27FC236}">
                <a16:creationId xmlns:a16="http://schemas.microsoft.com/office/drawing/2014/main" id="{91B79A54-C4AB-4C58-8661-76CE66611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41934"/>
            <a:ext cx="3953608" cy="1860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E238E7-DFA1-4BC4-B664-892F56812156}"/>
              </a:ext>
            </a:extLst>
          </p:cNvPr>
          <p:cNvSpPr txBox="1"/>
          <p:nvPr/>
        </p:nvSpPr>
        <p:spPr>
          <a:xfrm>
            <a:off x="76200" y="-89585"/>
            <a:ext cx="9317679" cy="1569660"/>
          </a:xfrm>
          <a:prstGeom prst="rect">
            <a:avLst/>
          </a:prstGeom>
          <a:noFill/>
        </p:spPr>
        <p:txBody>
          <a:bodyPr wrap="none" rtlCol="0">
            <a:spAutoFit/>
          </a:bodyPr>
          <a:lstStyle/>
          <a:p>
            <a:pPr algn="ctr"/>
            <a:r>
              <a:rPr lang="en-US" sz="4800" dirty="0">
                <a:latin typeface="Arial Black" panose="020B0A04020102020204" pitchFamily="34" charset="0"/>
              </a:rPr>
              <a:t>COMBATTING TERRORISM </a:t>
            </a:r>
          </a:p>
          <a:p>
            <a:pPr algn="ctr"/>
            <a:r>
              <a:rPr lang="en-US" sz="4800" dirty="0">
                <a:latin typeface="Arial Black" panose="020B0A04020102020204" pitchFamily="34" charset="0"/>
              </a:rPr>
              <a:t>BY CIVIC EDUCATION</a:t>
            </a:r>
          </a:p>
        </p:txBody>
      </p:sp>
    </p:spTree>
    <p:extLst>
      <p:ext uri="{BB962C8B-B14F-4D97-AF65-F5344CB8AC3E}">
        <p14:creationId xmlns:p14="http://schemas.microsoft.com/office/powerpoint/2010/main" val="746212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pPr algn="ctr"/>
            <a:r>
              <a:rPr lang="en-US" sz="4000" b="1" dirty="0">
                <a:ln w="22225">
                  <a:solidFill>
                    <a:srgbClr val="FF0000"/>
                  </a:solidFill>
                  <a:prstDash val="solid"/>
                </a:ln>
                <a:latin typeface="Arial" panose="020B0604020202020204" pitchFamily="34" charset="0"/>
                <a:cs typeface="Arial" panose="020B0604020202020204" pitchFamily="34" charset="0"/>
              </a:rPr>
              <a:t>WHAT I HOPE TO TEACH:</a:t>
            </a:r>
          </a:p>
          <a:p>
            <a:pPr algn="ctr"/>
            <a:endParaRPr lang="en-US" sz="4000" b="1" dirty="0">
              <a:ln w="22225">
                <a:solidFill>
                  <a:srgbClr val="FF0000"/>
                </a:solidFill>
                <a:prstDash val="solid"/>
              </a:ln>
              <a:latin typeface="Arial" panose="020B0604020202020204" pitchFamily="34" charset="0"/>
              <a:cs typeface="Arial" panose="020B0604020202020204" pitchFamily="34" charset="0"/>
            </a:endParaRPr>
          </a:p>
          <a:p>
            <a:pPr algn="ctr"/>
            <a:r>
              <a:rPr lang="en-US" sz="3600" b="1" dirty="0">
                <a:ln w="22225">
                  <a:solidFill>
                    <a:srgbClr val="FF0000"/>
                  </a:solidFill>
                  <a:prstDash val="solid"/>
                </a:ln>
                <a:latin typeface="Arial" panose="020B0604020202020204" pitchFamily="34" charset="0"/>
                <a:cs typeface="Arial" panose="020B0604020202020204" pitchFamily="34" charset="0"/>
              </a:rPr>
              <a:t>COMPASSION FOR THE IMMEDIATE VICTIMS OF VIOLENCE</a:t>
            </a:r>
          </a:p>
          <a:p>
            <a:pPr algn="ctr"/>
            <a:endParaRPr lang="en-US" sz="3600" b="1" dirty="0">
              <a:ln w="22225">
                <a:solidFill>
                  <a:srgbClr val="FF0000"/>
                </a:solidFill>
                <a:prstDash val="solid"/>
              </a:ln>
              <a:latin typeface="Arial" panose="020B0604020202020204" pitchFamily="34" charset="0"/>
              <a:cs typeface="Arial" panose="020B0604020202020204" pitchFamily="34" charset="0"/>
            </a:endParaRPr>
          </a:p>
          <a:p>
            <a:pPr algn="ctr"/>
            <a:r>
              <a:rPr lang="en-US" sz="3600" b="1" dirty="0">
                <a:ln w="22225">
                  <a:solidFill>
                    <a:srgbClr val="FF0000"/>
                  </a:solidFill>
                  <a:prstDash val="solid"/>
                </a:ln>
                <a:latin typeface="Arial" panose="020B0604020202020204" pitchFamily="34" charset="0"/>
                <a:cs typeface="Arial" panose="020B0604020202020204" pitchFamily="34" charset="0"/>
              </a:rPr>
              <a:t>UNDERSTANDING THE REAL THREAT                    </a:t>
            </a:r>
          </a:p>
          <a:p>
            <a:pPr algn="ctr"/>
            <a:endParaRPr lang="en-US" sz="3600" b="1" dirty="0">
              <a:ln w="22225">
                <a:solidFill>
                  <a:srgbClr val="FF0000"/>
                </a:solidFill>
                <a:prstDash val="solid"/>
              </a:ln>
              <a:latin typeface="Arial" panose="020B0604020202020204" pitchFamily="34" charset="0"/>
              <a:cs typeface="Arial" panose="020B0604020202020204" pitchFamily="34" charset="0"/>
            </a:endParaRPr>
          </a:p>
          <a:p>
            <a:pPr algn="ctr"/>
            <a:r>
              <a:rPr lang="en-US" sz="3600" b="1" dirty="0">
                <a:ln w="22225">
                  <a:solidFill>
                    <a:srgbClr val="FF0000"/>
                  </a:solidFill>
                  <a:prstDash val="solid"/>
                </a:ln>
                <a:latin typeface="Arial" panose="020B0604020202020204" pitchFamily="34" charset="0"/>
                <a:cs typeface="Arial" panose="020B0604020202020204" pitchFamily="34" charset="0"/>
              </a:rPr>
              <a:t>SENSE OF PROPORTION ABOUT THE DANGER AND THE RESPONSE</a:t>
            </a:r>
          </a:p>
          <a:p>
            <a:pPr algn="ctr"/>
            <a:endParaRPr lang="en-US" sz="3600" b="1" dirty="0">
              <a:ln w="22225">
                <a:solidFill>
                  <a:srgbClr val="FF0000"/>
                </a:solidFill>
                <a:prstDash val="solid"/>
              </a:ln>
              <a:latin typeface="Arial" panose="020B0604020202020204" pitchFamily="34" charset="0"/>
              <a:cs typeface="Arial" panose="020B0604020202020204" pitchFamily="34" charset="0"/>
            </a:endParaRPr>
          </a:p>
          <a:p>
            <a:pPr algn="ctr"/>
            <a:r>
              <a:rPr lang="en-US" sz="3600" b="1" dirty="0">
                <a:ln w="22225">
                  <a:solidFill>
                    <a:srgbClr val="FF0000"/>
                  </a:solidFill>
                  <a:prstDash val="solid"/>
                </a:ln>
                <a:latin typeface="Arial" panose="020B0604020202020204" pitchFamily="34" charset="0"/>
                <a:cs typeface="Arial" panose="020B0604020202020204" pitchFamily="34" charset="0"/>
              </a:rPr>
              <a:t>RESOLUTION TO AVOID BECOMING THE TERRORIST’S UNWITTING ALLY</a:t>
            </a:r>
            <a:endPar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283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806341-8368-4307-8779-45877A4D89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00" r="22968"/>
          <a:stretch/>
        </p:blipFill>
        <p:spPr>
          <a:xfrm>
            <a:off x="0" y="-1385"/>
            <a:ext cx="5638800" cy="6859385"/>
          </a:xfrm>
          <a:prstGeom prst="rect">
            <a:avLst/>
          </a:prstGeom>
        </p:spPr>
      </p:pic>
      <p:sp>
        <p:nvSpPr>
          <p:cNvPr id="6" name="Rectangle 5">
            <a:extLst>
              <a:ext uri="{FF2B5EF4-FFF2-40B4-BE49-F238E27FC236}">
                <a16:creationId xmlns:a16="http://schemas.microsoft.com/office/drawing/2014/main" id="{0ED7D4B9-5509-40DD-BEC0-886433CC2A49}"/>
              </a:ext>
            </a:extLst>
          </p:cNvPr>
          <p:cNvSpPr/>
          <p:nvPr/>
        </p:nvSpPr>
        <p:spPr bwMode="auto">
          <a:xfrm>
            <a:off x="5638800" y="0"/>
            <a:ext cx="3505200" cy="6858000"/>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
        <p:nvSpPr>
          <p:cNvPr id="5" name="TextBox 4">
            <a:extLst>
              <a:ext uri="{FF2B5EF4-FFF2-40B4-BE49-F238E27FC236}">
                <a16:creationId xmlns:a16="http://schemas.microsoft.com/office/drawing/2014/main" id="{B585C4B5-DA67-4F87-8677-72FB5BDCC664}"/>
              </a:ext>
            </a:extLst>
          </p:cNvPr>
          <p:cNvSpPr txBox="1"/>
          <p:nvPr/>
        </p:nvSpPr>
        <p:spPr>
          <a:xfrm>
            <a:off x="5638800" y="2705032"/>
            <a:ext cx="3764877" cy="1446550"/>
          </a:xfrm>
          <a:prstGeom prst="rect">
            <a:avLst/>
          </a:prstGeom>
          <a:noFill/>
        </p:spPr>
        <p:txBody>
          <a:bodyPr wrap="none" rtlCol="0">
            <a:spAutoFit/>
          </a:bodyPr>
          <a:lstStyle/>
          <a:p>
            <a:r>
              <a:rPr lang="en-US" sz="4400" dirty="0">
                <a:latin typeface="Arial Black" panose="020B0A04020102020204" pitchFamily="34" charset="0"/>
              </a:rPr>
              <a:t>Thank you, </a:t>
            </a:r>
          </a:p>
          <a:p>
            <a:r>
              <a:rPr lang="en-US" sz="4400" dirty="0">
                <a:latin typeface="Arial Black" panose="020B0A04020102020204" pitchFamily="34" charset="0"/>
              </a:rPr>
              <a:t>Jeremiah.</a:t>
            </a:r>
          </a:p>
        </p:txBody>
      </p:sp>
    </p:spTree>
    <p:extLst>
      <p:ext uri="{BB962C8B-B14F-4D97-AF65-F5344CB8AC3E}">
        <p14:creationId xmlns:p14="http://schemas.microsoft.com/office/powerpoint/2010/main" val="4017033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872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612D57-2B2D-47B9-9BBC-34104381D544}"/>
              </a:ext>
            </a:extLst>
          </p:cNvPr>
          <p:cNvPicPr>
            <a:picLocks noChangeAspect="1"/>
          </p:cNvPicPr>
          <p:nvPr/>
        </p:nvPicPr>
        <p:blipFill rotWithShape="1">
          <a:blip r:embed="rId2">
            <a:extLst>
              <a:ext uri="{28A0092B-C50C-407E-A947-70E740481C1C}">
                <a14:useLocalDpi xmlns:a14="http://schemas.microsoft.com/office/drawing/2010/main" val="0"/>
              </a:ext>
            </a:extLst>
          </a:blip>
          <a:srcRect l="7960" t="39581" r="57174" b="30204"/>
          <a:stretch/>
        </p:blipFill>
        <p:spPr>
          <a:xfrm>
            <a:off x="533399" y="228600"/>
            <a:ext cx="8439806" cy="5562600"/>
          </a:xfrm>
          <a:prstGeom prst="rect">
            <a:avLst/>
          </a:prstGeom>
        </p:spPr>
      </p:pic>
    </p:spTree>
    <p:extLst>
      <p:ext uri="{BB962C8B-B14F-4D97-AF65-F5344CB8AC3E}">
        <p14:creationId xmlns:p14="http://schemas.microsoft.com/office/powerpoint/2010/main" val="917441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99" y="750868"/>
            <a:ext cx="8534401" cy="6370975"/>
          </a:xfrm>
          <a:prstGeom prst="rect">
            <a:avLst/>
          </a:prstGeom>
          <a:noFill/>
        </p:spPr>
        <p:txBody>
          <a:bodyPr wrap="square" rtlCol="0">
            <a:spAutoFit/>
          </a:bodyPr>
          <a:lstStyle/>
          <a:p>
            <a:r>
              <a:rPr lang="en-US" sz="3200" b="1" dirty="0">
                <a:latin typeface="Arial Black" panose="020B0A04020102020204" pitchFamily="34" charset="0"/>
              </a:rPr>
              <a:t>1.	The use of violence or the threat of violence</a:t>
            </a:r>
            <a:endParaRPr lang="en-US" sz="3200" dirty="0">
              <a:latin typeface="Arial Black" panose="020B0A04020102020204" pitchFamily="34" charset="0"/>
            </a:endParaRPr>
          </a:p>
          <a:p>
            <a:r>
              <a:rPr lang="en-US" sz="3200" b="1" dirty="0">
                <a:latin typeface="Arial Black" panose="020B0A04020102020204" pitchFamily="34" charset="0"/>
              </a:rPr>
              <a:t>2.	directed against the persons or property</a:t>
            </a:r>
            <a:endParaRPr lang="en-US" sz="3200" dirty="0">
              <a:latin typeface="Arial Black" panose="020B0A04020102020204" pitchFamily="34" charset="0"/>
            </a:endParaRPr>
          </a:p>
          <a:p>
            <a:r>
              <a:rPr lang="en-US" sz="3200" b="1" dirty="0">
                <a:latin typeface="Arial Black" panose="020B0A04020102020204" pitchFamily="34" charset="0"/>
              </a:rPr>
              <a:t>3.	of those unable or unprepared to defend themselves,</a:t>
            </a:r>
            <a:endParaRPr lang="en-US" sz="3200" dirty="0">
              <a:latin typeface="Arial Black" panose="020B0A04020102020204" pitchFamily="34" charset="0"/>
            </a:endParaRPr>
          </a:p>
          <a:p>
            <a:r>
              <a:rPr lang="en-US" sz="3200" b="1" dirty="0">
                <a:latin typeface="Arial Black" panose="020B0A04020102020204" pitchFamily="34" charset="0"/>
              </a:rPr>
              <a:t>4.	primarily to create fear and/or outrage </a:t>
            </a:r>
            <a:endParaRPr lang="en-US" sz="3200" dirty="0">
              <a:latin typeface="Arial Black" panose="020B0A04020102020204" pitchFamily="34" charset="0"/>
            </a:endParaRPr>
          </a:p>
          <a:p>
            <a:r>
              <a:rPr lang="en-US" sz="3200" b="1" dirty="0">
                <a:latin typeface="Arial Black" panose="020B0A04020102020204" pitchFamily="34" charset="0"/>
              </a:rPr>
              <a:t>5.	through the propagation of public knowledge,</a:t>
            </a:r>
            <a:endParaRPr lang="en-US" sz="3200" dirty="0">
              <a:latin typeface="Arial Black" panose="020B0A04020102020204" pitchFamily="34" charset="0"/>
            </a:endParaRPr>
          </a:p>
          <a:p>
            <a:r>
              <a:rPr lang="en-US" sz="3200" b="1" dirty="0">
                <a:latin typeface="Arial Black" panose="020B0A04020102020204" pitchFamily="34" charset="0"/>
              </a:rPr>
              <a:t>6.	with the intention of affecting public policy or community action.</a:t>
            </a:r>
            <a:endParaRPr lang="en-US" sz="3200" dirty="0">
              <a:latin typeface="Arial Black" panose="020B0A04020102020204" pitchFamily="34" charset="0"/>
            </a:endParaRPr>
          </a:p>
          <a:p>
            <a:endParaRPr lang="en-US" dirty="0"/>
          </a:p>
        </p:txBody>
      </p:sp>
      <p:sp>
        <p:nvSpPr>
          <p:cNvPr id="3" name="TextBox 2"/>
          <p:cNvSpPr txBox="1"/>
          <p:nvPr/>
        </p:nvSpPr>
        <p:spPr>
          <a:xfrm>
            <a:off x="76199" y="-7441"/>
            <a:ext cx="8534401"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Six Traits of Acts of Terror(ism)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686800" cy="5724644"/>
          </a:xfrm>
          <a:prstGeom prst="rect">
            <a:avLst/>
          </a:prstGeom>
          <a:noFill/>
        </p:spPr>
        <p:txBody>
          <a:bodyPr wrap="square" rtlCol="0">
            <a:spAutoFit/>
          </a:bodyPr>
          <a:lstStyle/>
          <a:p>
            <a:pPr algn="ctr"/>
            <a:r>
              <a:rPr lang="en-US" sz="4800" b="1" dirty="0">
                <a:ln w="22225">
                  <a:solidFill>
                    <a:srgbClr val="FF0000"/>
                  </a:solidFill>
                  <a:prstDash val="solid"/>
                </a:ln>
                <a:latin typeface="Arial" panose="020B0604020202020204" pitchFamily="34" charset="0"/>
                <a:cs typeface="Arial" panose="020B0604020202020204" pitchFamily="34" charset="0"/>
              </a:rPr>
              <a:t>VIOLENCE                    </a:t>
            </a: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r>
              <a:rPr lang="en-US" sz="4800" b="1" dirty="0">
                <a:ln w="22225">
                  <a:solidFill>
                    <a:srgbClr val="FF0000"/>
                  </a:solidFill>
                  <a:prstDash val="solid"/>
                </a:ln>
                <a:latin typeface="Arial" panose="020B0604020202020204" pitchFamily="34" charset="0"/>
                <a:cs typeface="Arial" panose="020B0604020202020204" pitchFamily="34" charset="0"/>
              </a:rPr>
              <a:t>PSYCHOLOGICAL IMPACT</a:t>
            </a: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r>
              <a:rPr lang="en-US" sz="4800" b="1" dirty="0">
                <a:ln w="22225">
                  <a:solidFill>
                    <a:srgbClr val="FF0000"/>
                  </a:solidFill>
                  <a:prstDash val="solid"/>
                </a:ln>
                <a:latin typeface="Arial" panose="020B0604020202020204" pitchFamily="34" charset="0"/>
                <a:cs typeface="Arial" panose="020B0604020202020204" pitchFamily="34" charset="0"/>
              </a:rPr>
              <a:t>POLITICAL EFFECT</a:t>
            </a:r>
          </a:p>
          <a:p>
            <a:endPar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Right Arrow 2"/>
          <p:cNvSpPr/>
          <p:nvPr/>
        </p:nvSpPr>
        <p:spPr>
          <a:xfrm rot="5400000">
            <a:off x="4349063" y="1972996"/>
            <a:ext cx="457200" cy="5982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rot="5400000">
            <a:off x="4340665" y="4232621"/>
            <a:ext cx="457200" cy="5982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40232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 y="0"/>
            <a:ext cx="8915400" cy="8217634"/>
          </a:xfrm>
          <a:prstGeom prst="rect">
            <a:avLst/>
          </a:prstGeom>
          <a:noFill/>
        </p:spPr>
        <p:txBody>
          <a:bodyPr wrap="square" rtlCol="0">
            <a:spAutoFit/>
          </a:bodyPr>
          <a:lstStyle/>
          <a:p>
            <a:pPr algn="ctr"/>
            <a:r>
              <a:rPr lang="en-US" sz="3600" b="1" dirty="0">
                <a:solidFill>
                  <a:srgbClr val="C00000"/>
                </a:solidFill>
                <a:latin typeface="Arial Black" panose="020B0A04020102020204" pitchFamily="34" charset="0"/>
              </a:rPr>
              <a:t>Daniel Fromkin:  Political Jujitsu</a:t>
            </a:r>
          </a:p>
          <a:p>
            <a:pPr algn="ctr"/>
            <a:r>
              <a:rPr lang="en-US" sz="3600" b="1" dirty="0">
                <a:solidFill>
                  <a:srgbClr val="C00000"/>
                </a:solidFill>
                <a:latin typeface="Arial Black" panose="020B0A04020102020204" pitchFamily="34" charset="0"/>
              </a:rPr>
              <a:t>(Provocation and Outrage)</a:t>
            </a:r>
          </a:p>
          <a:p>
            <a:endParaRPr lang="en-US" sz="3600" b="1" dirty="0">
              <a:latin typeface="Arial Black" panose="020B0A04020102020204" pitchFamily="34" charset="0"/>
            </a:endParaRPr>
          </a:p>
          <a:p>
            <a:r>
              <a:rPr lang="en-US" sz="3600" b="1" dirty="0">
                <a:latin typeface="Arial Black" panose="020B0A04020102020204" pitchFamily="34" charset="0"/>
              </a:rPr>
              <a:t>“[Terrorism’s] ingenuity l[</a:t>
            </a:r>
            <a:r>
              <a:rPr lang="en-US" sz="3600" b="1" dirty="0" err="1">
                <a:latin typeface="Arial Black" panose="020B0A04020102020204" pitchFamily="34" charset="0"/>
              </a:rPr>
              <a:t>ies</a:t>
            </a:r>
            <a:r>
              <a:rPr lang="en-US" sz="3600" b="1" dirty="0">
                <a:latin typeface="Arial Black" panose="020B0A04020102020204" pitchFamily="34" charset="0"/>
              </a:rPr>
              <a:t>] in using an opponent’s own strength against him.  It [is] a sort of jujitsu.”</a:t>
            </a:r>
          </a:p>
          <a:p>
            <a:endParaRPr lang="en-US" sz="3600" b="1" dirty="0">
              <a:latin typeface="Arial Black" panose="020B0A04020102020204" pitchFamily="34" charset="0"/>
            </a:endParaRPr>
          </a:p>
          <a:p>
            <a:r>
              <a:rPr lang="en-US" sz="3600" b="1" dirty="0">
                <a:latin typeface="Arial Black" panose="020B0A04020102020204" pitchFamily="34" charset="0"/>
              </a:rPr>
              <a:t>Knowledge and understanding, can keep you from allowing outrage to make you the terrorists’ unwitting ally. </a:t>
            </a:r>
          </a:p>
          <a:p>
            <a:endParaRPr lang="en-US" sz="3600" b="1" dirty="0">
              <a:highlight>
                <a:srgbClr val="FFFF00"/>
              </a:highlight>
              <a:latin typeface="Arial Black" panose="020B0A04020102020204" pitchFamily="34" charset="0"/>
            </a:endParaRPr>
          </a:p>
          <a:p>
            <a:endParaRPr lang="en-US" sz="3600" dirty="0">
              <a:highlight>
                <a:srgbClr val="FFFF00"/>
              </a:highlight>
              <a:latin typeface="Arial Black" panose="020B0A04020102020204" pitchFamily="34" charset="0"/>
            </a:endParaRPr>
          </a:p>
          <a:p>
            <a:endParaRPr lang="en-US" dirty="0"/>
          </a:p>
        </p:txBody>
      </p:sp>
    </p:spTree>
    <p:extLst>
      <p:ext uri="{BB962C8B-B14F-4D97-AF65-F5344CB8AC3E}">
        <p14:creationId xmlns:p14="http://schemas.microsoft.com/office/powerpoint/2010/main" val="3242749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700" y="304800"/>
            <a:ext cx="8764600" cy="7232749"/>
          </a:xfrm>
          <a:prstGeom prst="rect">
            <a:avLst/>
          </a:prstGeom>
          <a:noFill/>
        </p:spPr>
        <p:txBody>
          <a:bodyPr wrap="square" rtlCol="0">
            <a:spAutoFit/>
          </a:bodyPr>
          <a:lstStyle/>
          <a:p>
            <a:r>
              <a:rPr lang="en-US" sz="4000" b="1" dirty="0">
                <a:latin typeface="Arial Black" panose="020B0A04020102020204" pitchFamily="34" charset="0"/>
                <a:cs typeface="Arial" panose="020B0604020202020204" pitchFamily="34" charset="0"/>
              </a:rPr>
              <a:t>To be </a:t>
            </a:r>
            <a:r>
              <a:rPr lang="en-US" sz="4000" b="1" dirty="0">
                <a:solidFill>
                  <a:srgbClr val="FF0000"/>
                </a:solidFill>
                <a:latin typeface="Arial Black" panose="020B0A04020102020204" pitchFamily="34" charset="0"/>
                <a:cs typeface="Arial" panose="020B0604020202020204" pitchFamily="34" charset="0"/>
              </a:rPr>
              <a:t>Radical Terrorism</a:t>
            </a:r>
            <a:r>
              <a:rPr lang="en-US" sz="4000" b="1" dirty="0">
                <a:latin typeface="Arial Black" panose="020B0A04020102020204" pitchFamily="34" charset="0"/>
                <a:cs typeface="Arial" panose="020B0604020202020204" pitchFamily="34" charset="0"/>
              </a:rPr>
              <a:t>, it must be an </a:t>
            </a:r>
            <a:r>
              <a:rPr lang="en-US" sz="4000" b="1" dirty="0">
                <a:solidFill>
                  <a:srgbClr val="FF0000"/>
                </a:solidFill>
                <a:latin typeface="Arial Black" panose="020B0A04020102020204" pitchFamily="34" charset="0"/>
                <a:cs typeface="Arial" panose="020B0604020202020204" pitchFamily="34" charset="0"/>
              </a:rPr>
              <a:t>“ism,” </a:t>
            </a:r>
            <a:r>
              <a:rPr lang="en-US" sz="4000" b="1" dirty="0">
                <a:latin typeface="Arial Black" panose="020B0A04020102020204" pitchFamily="34" charset="0"/>
                <a:cs typeface="Arial" panose="020B0604020202020204" pitchFamily="34" charset="0"/>
              </a:rPr>
              <a:t>part of a </a:t>
            </a:r>
            <a:r>
              <a:rPr lang="en-US" sz="4000" b="1" dirty="0">
                <a:solidFill>
                  <a:srgbClr val="FF0000"/>
                </a:solidFill>
                <a:latin typeface="Arial Black" panose="020B0A04020102020204" pitchFamily="34" charset="0"/>
                <a:cs typeface="Arial" panose="020B0604020202020204" pitchFamily="34" charset="0"/>
              </a:rPr>
              <a:t>repertoire of violent political resistance</a:t>
            </a:r>
            <a:r>
              <a:rPr lang="en-US" sz="4000" b="1" dirty="0">
                <a:latin typeface="Arial Black" panose="020B0A04020102020204" pitchFamily="34" charset="0"/>
                <a:cs typeface="Arial" panose="020B0604020202020204" pitchFamily="34" charset="0"/>
              </a:rPr>
              <a:t>.  (Charles Tilly)</a:t>
            </a:r>
          </a:p>
          <a:p>
            <a:endParaRPr lang="en-US" sz="4000" b="1" dirty="0">
              <a:latin typeface="Arial Black" panose="020B0A04020102020204" pitchFamily="34" charset="0"/>
              <a:cs typeface="Arial" panose="020B0604020202020204" pitchFamily="34" charset="0"/>
            </a:endParaRPr>
          </a:p>
          <a:p>
            <a:endParaRPr lang="en-US" sz="4000" b="1" dirty="0">
              <a:solidFill>
                <a:srgbClr val="FF0000"/>
              </a:solidFill>
              <a:latin typeface="Arial Black" panose="020B0A04020102020204" pitchFamily="34" charset="0"/>
              <a:cs typeface="Arial" panose="020B0604020202020204" pitchFamily="34" charset="0"/>
            </a:endParaRPr>
          </a:p>
          <a:p>
            <a:endParaRPr lang="en-US" sz="4000" b="1" dirty="0">
              <a:solidFill>
                <a:srgbClr val="FF0000"/>
              </a:solidFill>
              <a:latin typeface="Arial Black" panose="020B0A04020102020204" pitchFamily="34" charset="0"/>
              <a:cs typeface="Arial" panose="020B0604020202020204" pitchFamily="34" charset="0"/>
            </a:endParaRPr>
          </a:p>
          <a:p>
            <a:r>
              <a:rPr lang="en-US" sz="4000" b="1" dirty="0">
                <a:solidFill>
                  <a:srgbClr val="FF0000"/>
                </a:solidFill>
                <a:latin typeface="Arial Black" panose="020B0A04020102020204" pitchFamily="34" charset="0"/>
                <a:cs typeface="Arial" panose="020B0604020202020204" pitchFamily="34" charset="0"/>
              </a:rPr>
              <a:t>Radical Terrorism </a:t>
            </a:r>
            <a:r>
              <a:rPr lang="en-US" sz="4000" b="1" dirty="0">
                <a:latin typeface="Arial Black" panose="020B0A04020102020204" pitchFamily="34" charset="0"/>
                <a:cs typeface="Arial" panose="020B0604020202020204" pitchFamily="34" charset="0"/>
              </a:rPr>
              <a:t>is a form of warfare: </a:t>
            </a:r>
            <a:r>
              <a:rPr lang="en-US" sz="4000" b="1" dirty="0">
                <a:solidFill>
                  <a:srgbClr val="FF0000"/>
                </a:solidFill>
                <a:latin typeface="Arial Black" panose="020B0A04020102020204" pitchFamily="34" charset="0"/>
                <a:cs typeface="Arial" panose="020B0604020202020204" pitchFamily="34" charset="0"/>
              </a:rPr>
              <a:t>entry-level warfare</a:t>
            </a:r>
            <a:r>
              <a:rPr lang="en-US" sz="4000" b="1" dirty="0">
                <a:latin typeface="Arial Black" panose="020B0A04020102020204" pitchFamily="34" charset="0"/>
                <a:cs typeface="Arial" panose="020B0604020202020204" pitchFamily="34" charset="0"/>
              </a:rPr>
              <a:t>.</a:t>
            </a:r>
          </a:p>
          <a:p>
            <a:endParaRPr lang="en-US" sz="4000" b="1" dirty="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5051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686800" cy="5724644"/>
          </a:xfrm>
          <a:prstGeom prst="rect">
            <a:avLst/>
          </a:prstGeom>
          <a:noFill/>
        </p:spPr>
        <p:txBody>
          <a:bodyPr wrap="square" rtlCol="0">
            <a:spAutoFit/>
          </a:bodyPr>
          <a:lstStyle/>
          <a:p>
            <a:pPr algn="ctr"/>
            <a:r>
              <a:rPr lang="en-US" sz="4800" b="1" dirty="0">
                <a:ln w="22225">
                  <a:solidFill>
                    <a:srgbClr val="FF0000"/>
                  </a:solidFill>
                  <a:prstDash val="solid"/>
                </a:ln>
                <a:latin typeface="Arial" panose="020B0604020202020204" pitchFamily="34" charset="0"/>
                <a:cs typeface="Arial" panose="020B0604020202020204" pitchFamily="34" charset="0"/>
              </a:rPr>
              <a:t>VIOLENCE                    </a:t>
            </a: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r>
              <a:rPr lang="en-US" sz="4800" b="1" dirty="0">
                <a:ln w="22225">
                  <a:solidFill>
                    <a:srgbClr val="FF0000"/>
                  </a:solidFill>
                  <a:prstDash val="solid"/>
                </a:ln>
                <a:latin typeface="Arial" panose="020B0604020202020204" pitchFamily="34" charset="0"/>
                <a:cs typeface="Arial" panose="020B0604020202020204" pitchFamily="34" charset="0"/>
              </a:rPr>
              <a:t>PSYCHOLOGICAL IMPACT</a:t>
            </a: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endParaRPr lang="en-US" sz="4800" b="1" dirty="0">
              <a:ln w="22225">
                <a:solidFill>
                  <a:srgbClr val="FF0000"/>
                </a:solidFill>
                <a:prstDash val="solid"/>
              </a:ln>
              <a:latin typeface="Arial" panose="020B0604020202020204" pitchFamily="34" charset="0"/>
              <a:cs typeface="Arial" panose="020B0604020202020204" pitchFamily="34" charset="0"/>
            </a:endParaRPr>
          </a:p>
          <a:p>
            <a:pPr algn="ctr"/>
            <a:r>
              <a:rPr lang="en-US" sz="4800" b="1" dirty="0">
                <a:ln w="22225">
                  <a:solidFill>
                    <a:srgbClr val="FF0000"/>
                  </a:solidFill>
                  <a:prstDash val="solid"/>
                </a:ln>
                <a:latin typeface="Arial" panose="020B0604020202020204" pitchFamily="34" charset="0"/>
                <a:cs typeface="Arial" panose="020B0604020202020204" pitchFamily="34" charset="0"/>
              </a:rPr>
              <a:t>POLITICAL EFFECT</a:t>
            </a:r>
          </a:p>
          <a:p>
            <a:endParaRPr lang="en-US" sz="3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3" name="Right Arrow 2"/>
          <p:cNvSpPr/>
          <p:nvPr/>
        </p:nvSpPr>
        <p:spPr>
          <a:xfrm rot="5400000">
            <a:off x="4349063" y="1972996"/>
            <a:ext cx="457200" cy="5982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rot="5400000">
            <a:off x="4340665" y="4232621"/>
            <a:ext cx="457200" cy="5982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http://thesceneisdead.com/wp-content/uploads/2013/05/Prohibited.png">
            <a:extLst>
              <a:ext uri="{FF2B5EF4-FFF2-40B4-BE49-F238E27FC236}">
                <a16:creationId xmlns:a16="http://schemas.microsoft.com/office/drawing/2014/main" id="{91B79A54-C4AB-4C58-8661-76CE66611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63492"/>
            <a:ext cx="3953608" cy="186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6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9D15A-6D8D-48B7-B28A-0745F34E3344}"/>
              </a:ext>
            </a:extLst>
          </p:cNvPr>
          <p:cNvSpPr/>
          <p:nvPr/>
        </p:nvSpPr>
        <p:spPr>
          <a:xfrm>
            <a:off x="381000" y="151179"/>
            <a:ext cx="8153400" cy="6555641"/>
          </a:xfrm>
          <a:prstGeom prst="rect">
            <a:avLst/>
          </a:prstGeom>
        </p:spPr>
        <p:txBody>
          <a:bodyPr wrap="square">
            <a:spAutoFit/>
          </a:bodyPr>
          <a:lstStyle/>
          <a:p>
            <a:pPr algn="ctr"/>
            <a:r>
              <a:rPr lang="en-US" b="1" dirty="0">
                <a:ln w="22225">
                  <a:solidFill>
                    <a:srgbClr val="FF0000"/>
                  </a:solidFill>
                  <a:prstDash val="solid"/>
                </a:ln>
                <a:latin typeface="Arial" panose="020B0604020202020204" pitchFamily="34" charset="0"/>
                <a:cs typeface="Arial" panose="020B0604020202020204" pitchFamily="34" charset="0"/>
              </a:rPr>
              <a:t>               </a:t>
            </a:r>
          </a:p>
          <a:p>
            <a:pPr algn="ctr"/>
            <a:r>
              <a:rPr lang="en-US" sz="3600" b="1" dirty="0">
                <a:ln w="22225">
                  <a:solidFill>
                    <a:srgbClr val="FF0000"/>
                  </a:solidFill>
                  <a:prstDash val="solid"/>
                </a:ln>
                <a:latin typeface="Arial" panose="020B0604020202020204" pitchFamily="34" charset="0"/>
                <a:cs typeface="Arial" panose="020B0604020202020204" pitchFamily="34" charset="0"/>
              </a:rPr>
              <a:t>IN SHORT, TERRORISM IS A FORM OF PSYCHOLOGICAL ASSAULT, OR WARFARE, THAT </a:t>
            </a:r>
          </a:p>
          <a:p>
            <a:pPr algn="ctr"/>
            <a:r>
              <a:rPr lang="en-US" sz="3600" b="1" u="sng" dirty="0">
                <a:ln w="22225">
                  <a:solidFill>
                    <a:srgbClr val="FF0000"/>
                  </a:solidFill>
                  <a:prstDash val="solid"/>
                </a:ln>
                <a:latin typeface="Arial" panose="020B0604020202020204" pitchFamily="34" charset="0"/>
                <a:cs typeface="Arial" panose="020B0604020202020204" pitchFamily="34" charset="0"/>
              </a:rPr>
              <a:t>WEAPONIZES THE EMOTIONS</a:t>
            </a:r>
            <a:r>
              <a:rPr lang="en-US" sz="3600" b="1" dirty="0">
                <a:ln w="22225">
                  <a:solidFill>
                    <a:srgbClr val="FF0000"/>
                  </a:solidFill>
                  <a:prstDash val="solid"/>
                </a:ln>
                <a:latin typeface="Arial" panose="020B0604020202020204" pitchFamily="34" charset="0"/>
                <a:cs typeface="Arial" panose="020B0604020202020204" pitchFamily="34" charset="0"/>
              </a:rPr>
              <a:t>, MOST NOTABLY FEAR AND OUTRAGE.</a:t>
            </a:r>
          </a:p>
          <a:p>
            <a:pPr algn="ctr"/>
            <a:endParaRPr lang="en-US" sz="3600" b="1" dirty="0">
              <a:ln w="22225">
                <a:solidFill>
                  <a:srgbClr val="FF0000"/>
                </a:solidFill>
                <a:prstDash val="solid"/>
              </a:ln>
              <a:latin typeface="Arial" panose="020B0604020202020204" pitchFamily="34" charset="0"/>
              <a:cs typeface="Arial" panose="020B0604020202020204" pitchFamily="34" charset="0"/>
            </a:endParaRPr>
          </a:p>
          <a:p>
            <a:pPr algn="ctr"/>
            <a:r>
              <a:rPr lang="en-US" sz="3600" b="1" dirty="0">
                <a:ln w="22225">
                  <a:solidFill>
                    <a:srgbClr val="FF0000"/>
                  </a:solidFill>
                  <a:prstDash val="solid"/>
                </a:ln>
                <a:latin typeface="Arial" panose="020B0604020202020204" pitchFamily="34" charset="0"/>
                <a:cs typeface="Arial" panose="020B0604020202020204" pitchFamily="34" charset="0"/>
              </a:rPr>
              <a:t>KNOWLEDGE AND UNDERSTANDING ARE AMONG OUR BEST MEANS TO DEFEAT TERRORISM.</a:t>
            </a:r>
          </a:p>
        </p:txBody>
      </p:sp>
    </p:spTree>
    <p:extLst>
      <p:ext uri="{BB962C8B-B14F-4D97-AF65-F5344CB8AC3E}">
        <p14:creationId xmlns:p14="http://schemas.microsoft.com/office/powerpoint/2010/main" val="21532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53F80-46B5-4ABA-9436-8F0DBB586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3589"/>
            <a:ext cx="7467600" cy="6081010"/>
          </a:xfrm>
          <a:prstGeom prst="rect">
            <a:avLst/>
          </a:prstGeom>
        </p:spPr>
      </p:pic>
      <p:sp>
        <p:nvSpPr>
          <p:cNvPr id="5" name="TextBox 4">
            <a:extLst>
              <a:ext uri="{FF2B5EF4-FFF2-40B4-BE49-F238E27FC236}">
                <a16:creationId xmlns:a16="http://schemas.microsoft.com/office/drawing/2014/main" id="{FBFB0070-773C-46C3-96A6-5E735043ACB9}"/>
              </a:ext>
            </a:extLst>
          </p:cNvPr>
          <p:cNvSpPr txBox="1"/>
          <p:nvPr/>
        </p:nvSpPr>
        <p:spPr>
          <a:xfrm>
            <a:off x="1581719" y="2143542"/>
            <a:ext cx="5962081" cy="2123658"/>
          </a:xfrm>
          <a:prstGeom prst="rect">
            <a:avLst/>
          </a:prstGeom>
          <a:noFill/>
        </p:spPr>
        <p:txBody>
          <a:bodyPr wrap="none" rtlCol="0">
            <a:spAutoFit/>
          </a:bodyPr>
          <a:lstStyle/>
          <a:p>
            <a:pPr algn="ctr"/>
            <a:r>
              <a:rPr lang="en-US" sz="6600" b="1" dirty="0">
                <a:latin typeface="Eras Medium ITC" panose="020B0602030504020804" pitchFamily="34" charset="0"/>
              </a:rPr>
              <a:t>Fundamental </a:t>
            </a:r>
          </a:p>
          <a:p>
            <a:pPr algn="ctr"/>
            <a:r>
              <a:rPr lang="en-US" sz="6600" b="1" dirty="0">
                <a:latin typeface="Eras Medium ITC" panose="020B0602030504020804" pitchFamily="34" charset="0"/>
              </a:rPr>
              <a:t>Theses</a:t>
            </a:r>
          </a:p>
        </p:txBody>
      </p:sp>
    </p:spTree>
    <p:extLst>
      <p:ext uri="{BB962C8B-B14F-4D97-AF65-F5344CB8AC3E}">
        <p14:creationId xmlns:p14="http://schemas.microsoft.com/office/powerpoint/2010/main" val="96859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2022B-FDFE-4B02-BD13-8503A21E8D53}"/>
              </a:ext>
            </a:extLst>
          </p:cNvPr>
          <p:cNvPicPr/>
          <p:nvPr/>
        </p:nvPicPr>
        <p:blipFill rotWithShape="1">
          <a:blip r:embed="rId2">
            <a:extLst>
              <a:ext uri="{28A0092B-C50C-407E-A947-70E740481C1C}">
                <a14:useLocalDpi xmlns:a14="http://schemas.microsoft.com/office/drawing/2010/main" val="0"/>
              </a:ext>
            </a:extLst>
          </a:blip>
          <a:srcRect r="660"/>
          <a:stretch/>
        </p:blipFill>
        <p:spPr bwMode="auto">
          <a:xfrm>
            <a:off x="990600" y="609600"/>
            <a:ext cx="7162800" cy="5943599"/>
          </a:xfrm>
          <a:prstGeom prst="rect">
            <a:avLst/>
          </a:prstGeom>
          <a:noFill/>
        </p:spPr>
      </p:pic>
      <p:sp>
        <p:nvSpPr>
          <p:cNvPr id="5" name="TextBox 4">
            <a:extLst>
              <a:ext uri="{FF2B5EF4-FFF2-40B4-BE49-F238E27FC236}">
                <a16:creationId xmlns:a16="http://schemas.microsoft.com/office/drawing/2014/main" id="{788838CB-F23E-42F4-A43A-8928DC20B87D}"/>
              </a:ext>
            </a:extLst>
          </p:cNvPr>
          <p:cNvSpPr txBox="1"/>
          <p:nvPr/>
        </p:nvSpPr>
        <p:spPr>
          <a:xfrm>
            <a:off x="1602686" y="0"/>
            <a:ext cx="6188361" cy="646331"/>
          </a:xfrm>
          <a:prstGeom prst="rect">
            <a:avLst/>
          </a:prstGeom>
          <a:noFill/>
        </p:spPr>
        <p:txBody>
          <a:bodyPr wrap="none" rtlCol="0">
            <a:spAutoFit/>
          </a:bodyPr>
          <a:lstStyle/>
          <a:p>
            <a:r>
              <a:rPr lang="en-US" sz="3600" dirty="0">
                <a:solidFill>
                  <a:srgbClr val="FF0000"/>
                </a:solidFill>
                <a:latin typeface="Arial Black" panose="020B0A04020102020204" pitchFamily="34" charset="0"/>
              </a:rPr>
              <a:t>Six Levels of Terrorism</a:t>
            </a:r>
          </a:p>
        </p:txBody>
      </p:sp>
    </p:spTree>
    <p:extLst>
      <p:ext uri="{BB962C8B-B14F-4D97-AF65-F5344CB8AC3E}">
        <p14:creationId xmlns:p14="http://schemas.microsoft.com/office/powerpoint/2010/main" val="154600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53F80-46B5-4ABA-9436-8F0DBB586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3590"/>
            <a:ext cx="7467600" cy="6081010"/>
          </a:xfrm>
          <a:prstGeom prst="rect">
            <a:avLst/>
          </a:prstGeom>
        </p:spPr>
      </p:pic>
      <p:sp>
        <p:nvSpPr>
          <p:cNvPr id="3" name="TextBox 2">
            <a:extLst>
              <a:ext uri="{FF2B5EF4-FFF2-40B4-BE49-F238E27FC236}">
                <a16:creationId xmlns:a16="http://schemas.microsoft.com/office/drawing/2014/main" id="{4963C94D-F18B-4D06-B1CB-704C0E58DCAD}"/>
              </a:ext>
            </a:extLst>
          </p:cNvPr>
          <p:cNvSpPr txBox="1"/>
          <p:nvPr/>
        </p:nvSpPr>
        <p:spPr>
          <a:xfrm>
            <a:off x="1524000" y="1714434"/>
            <a:ext cx="5631670" cy="3139321"/>
          </a:xfrm>
          <a:prstGeom prst="rect">
            <a:avLst/>
          </a:prstGeom>
          <a:noFill/>
        </p:spPr>
        <p:txBody>
          <a:bodyPr wrap="none" rtlCol="0">
            <a:spAutoFit/>
          </a:bodyPr>
          <a:lstStyle/>
          <a:p>
            <a:pPr algn="ctr"/>
            <a:r>
              <a:rPr lang="en-US" sz="6600" b="1" dirty="0">
                <a:latin typeface="Eras Medium ITC" panose="020B0602030504020804" pitchFamily="34" charset="0"/>
              </a:rPr>
              <a:t>More</a:t>
            </a:r>
          </a:p>
          <a:p>
            <a:pPr algn="ctr"/>
            <a:r>
              <a:rPr lang="en-US" sz="6600" b="1" dirty="0">
                <a:latin typeface="Eras Medium ITC" panose="020B0602030504020804" pitchFamily="34" charset="0"/>
              </a:rPr>
              <a:t> Fundamental </a:t>
            </a:r>
          </a:p>
          <a:p>
            <a:pPr algn="ctr"/>
            <a:r>
              <a:rPr lang="en-US" sz="6600" b="1" dirty="0">
                <a:latin typeface="Eras Medium ITC" panose="020B0602030504020804" pitchFamily="34" charset="0"/>
              </a:rPr>
              <a:t>Theses</a:t>
            </a:r>
          </a:p>
        </p:txBody>
      </p:sp>
    </p:spTree>
    <p:extLst>
      <p:ext uri="{BB962C8B-B14F-4D97-AF65-F5344CB8AC3E}">
        <p14:creationId xmlns:p14="http://schemas.microsoft.com/office/powerpoint/2010/main" val="369935703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837</Words>
  <Application>Microsoft Office PowerPoint</Application>
  <PresentationFormat>On-screen Show (4:3)</PresentationFormat>
  <Paragraphs>196</Paragraphs>
  <Slides>41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Calibri</vt:lpstr>
      <vt:lpstr>Eras Medium ITC</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Lynn</dc:creator>
  <cp:lastModifiedBy>John Lynn</cp:lastModifiedBy>
  <cp:revision>20</cp:revision>
  <dcterms:created xsi:type="dcterms:W3CDTF">2019-05-01T10:57:14Z</dcterms:created>
  <dcterms:modified xsi:type="dcterms:W3CDTF">2019-05-01T16:06:14Z</dcterms:modified>
</cp:coreProperties>
</file>